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7836b551c8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7836b551c8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27836b551c8_0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7839449b77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7839449b77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27839449b77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7839449b77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7839449b77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27839449b77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7836b551c8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7836b551c8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27836b551c8_0_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7839449b77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7839449b77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27839449b77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To change images on this slide, select a picture and delete it. Then click the Insert Picture icon in the placeholder to insert your own image.</a:t>
            </a:r>
            <a:endParaRPr/>
          </a:p>
        </p:txBody>
      </p:sp>
      <p:sp>
        <p:nvSpPr>
          <p:cNvPr id="123" name="Google Shape;12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To change images on this slide, select a picture and delete it. Then click the Insert Picture icon in the placeholder to insert your own image.</a:t>
            </a:r>
            <a:endParaRPr/>
          </a:p>
        </p:txBody>
      </p:sp>
      <p:sp>
        <p:nvSpPr>
          <p:cNvPr id="130" name="Google Shape;13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To change images on this slide, select a picture and delete it. Then click the Insert Picture icon in the placeholder to insert your own image.</a:t>
            </a:r>
            <a:endParaRPr/>
          </a:p>
        </p:txBody>
      </p:sp>
      <p:sp>
        <p:nvSpPr>
          <p:cNvPr id="149" name="Google Shape;149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7836b551c8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7836b551c8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27836b551c8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7836b551c8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7836b551c8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27836b551c8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7836b551c8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7836b551c8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27836b551c8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b="422" l="2124" r="323" t="0"/>
          <a:stretch/>
        </p:blipFill>
        <p:spPr>
          <a:xfrm>
            <a:off x="1524" y="1"/>
            <a:ext cx="121889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>
            <p:ph type="ctrTitle"/>
          </p:nvPr>
        </p:nvSpPr>
        <p:spPr>
          <a:xfrm>
            <a:off x="838200" y="533400"/>
            <a:ext cx="84582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838200" y="2438400"/>
            <a:ext cx="7086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/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1" type="ftr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0" type="dt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2" type="sldNum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/>
          <p:nvPr>
            <p:ph idx="11" type="ftr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0" type="dt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1" type="body"/>
          </p:nvPr>
        </p:nvSpPr>
        <p:spPr>
          <a:xfrm>
            <a:off x="4724400" y="1828800"/>
            <a:ext cx="5943600" cy="3476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55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8" name="Google Shape;98;p13"/>
          <p:cNvSpPr txBox="1"/>
          <p:nvPr>
            <p:ph idx="2" type="body"/>
          </p:nvPr>
        </p:nvSpPr>
        <p:spPr>
          <a:xfrm>
            <a:off x="1523999" y="1828800"/>
            <a:ext cx="2926080" cy="3476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9" name="Google Shape;99;p13"/>
          <p:cNvSpPr txBox="1"/>
          <p:nvPr>
            <p:ph idx="11" type="ftr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10" type="dt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3"/>
          <p:cNvSpPr txBox="1"/>
          <p:nvPr>
            <p:ph idx="12" type="sldNum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1" type="body"/>
          </p:nvPr>
        </p:nvSpPr>
        <p:spPr>
          <a:xfrm rot="5400000">
            <a:off x="4358640" y="-1005840"/>
            <a:ext cx="3474720" cy="9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4"/>
          <p:cNvSpPr txBox="1"/>
          <p:nvPr>
            <p:ph idx="11" type="ftr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10" type="dt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 rot="5400000">
            <a:off x="7283450" y="1920875"/>
            <a:ext cx="4940300" cy="18287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5"/>
          <p:cNvSpPr txBox="1"/>
          <p:nvPr>
            <p:ph idx="1" type="body"/>
          </p:nvPr>
        </p:nvSpPr>
        <p:spPr>
          <a:xfrm rot="5400000">
            <a:off x="2482850" y="-593725"/>
            <a:ext cx="49403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idx="11" type="ftr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5"/>
          <p:cNvSpPr txBox="1"/>
          <p:nvPr>
            <p:ph idx="10" type="dt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804333" y="1695450"/>
            <a:ext cx="5596467" cy="3295650"/>
          </a:xfrm>
          <a:custGeom>
            <a:rect b="b" l="l" r="r" t="t"/>
            <a:pathLst>
              <a:path extrusionOk="0" h="986" w="1347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rotWithShape="0" algn="tl" dir="2700000" dist="635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 txBox="1"/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An empty placeholder to add an image. Click on the placeholder and select the image that you wish to add" id="29" name="Google Shape;29;p4"/>
          <p:cNvSpPr/>
          <p:nvPr>
            <p:ph idx="2" type="pic"/>
          </p:nvPr>
        </p:nvSpPr>
        <p:spPr>
          <a:xfrm>
            <a:off x="1006022" y="1874520"/>
            <a:ext cx="5193089" cy="2937510"/>
          </a:xfrm>
          <a:prstGeom prst="rect">
            <a:avLst/>
          </a:prstGeom>
          <a:solidFill>
            <a:srgbClr val="D3E8F5"/>
          </a:solidFill>
          <a:ln>
            <a:noFill/>
          </a:ln>
        </p:spPr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7010400" y="2245995"/>
            <a:ext cx="365760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1524000" y="1825625"/>
            <a:ext cx="438912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6278880" y="1825625"/>
            <a:ext cx="438912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ictures with Captions" showMasterSp="0">
  <p:cSld name="Two Pictures with Captio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55" y="1716"/>
            <a:ext cx="12188952" cy="685628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/>
          <p:nvPr>
            <p:ph type="title"/>
          </p:nvPr>
        </p:nvSpPr>
        <p:spPr>
          <a:xfrm>
            <a:off x="1028580" y="5791200"/>
            <a:ext cx="8115419" cy="7016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mes New Roman"/>
              <a:buNone/>
              <a:defRPr sz="2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/>
          <p:nvPr/>
        </p:nvSpPr>
        <p:spPr>
          <a:xfrm>
            <a:off x="762000" y="933449"/>
            <a:ext cx="4114800" cy="4109465"/>
          </a:xfrm>
          <a:custGeom>
            <a:rect b="b" l="l" r="r" t="t"/>
            <a:pathLst>
              <a:path extrusionOk="0" h="1275" w="933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rotWithShape="0" algn="tl" dir="2700000" dist="635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An empty placeholder to add an image. Click on the placeholder and select the image that you wish to add" id="45" name="Google Shape;45;p6"/>
          <p:cNvSpPr/>
          <p:nvPr>
            <p:ph idx="2" type="pic"/>
          </p:nvPr>
        </p:nvSpPr>
        <p:spPr>
          <a:xfrm>
            <a:off x="992435" y="1113022"/>
            <a:ext cx="3638453" cy="3750319"/>
          </a:xfrm>
          <a:prstGeom prst="rect">
            <a:avLst/>
          </a:prstGeom>
          <a:solidFill>
            <a:srgbClr val="D3E8F5"/>
          </a:solidFill>
          <a:ln>
            <a:noFill/>
          </a:ln>
        </p:spPr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1028581" y="5181600"/>
            <a:ext cx="3566160" cy="493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6"/>
          <p:cNvSpPr/>
          <p:nvPr/>
        </p:nvSpPr>
        <p:spPr>
          <a:xfrm>
            <a:off x="5300133" y="933449"/>
            <a:ext cx="4114800" cy="4109465"/>
          </a:xfrm>
          <a:custGeom>
            <a:rect b="b" l="l" r="r" t="t"/>
            <a:pathLst>
              <a:path extrusionOk="0" h="1275" w="933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rotWithShape="0" algn="tl" dir="2700000" dist="635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An empty placeholder to add an image. Click on the placeholder and select the image that you wish to add" id="48" name="Google Shape;48;p6"/>
          <p:cNvSpPr/>
          <p:nvPr>
            <p:ph idx="3" type="pic"/>
          </p:nvPr>
        </p:nvSpPr>
        <p:spPr>
          <a:xfrm>
            <a:off x="5530568" y="1113022"/>
            <a:ext cx="3638453" cy="3750319"/>
          </a:xfrm>
          <a:prstGeom prst="rect">
            <a:avLst/>
          </a:prstGeom>
          <a:solidFill>
            <a:srgbClr val="D3E8F5"/>
          </a:solidFill>
          <a:ln>
            <a:noFill/>
          </a:ln>
        </p:spPr>
      </p:sp>
      <p:sp>
        <p:nvSpPr>
          <p:cNvPr id="49" name="Google Shape;49;p6"/>
          <p:cNvSpPr txBox="1"/>
          <p:nvPr>
            <p:ph idx="4" type="body"/>
          </p:nvPr>
        </p:nvSpPr>
        <p:spPr>
          <a:xfrm>
            <a:off x="5566714" y="5181600"/>
            <a:ext cx="3566160" cy="493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ictures with Caption" showMasterSp="0">
  <p:cSld name="Three Pictures with Ca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55" y="1716"/>
            <a:ext cx="12188952" cy="685628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"/>
          <p:cNvSpPr txBox="1"/>
          <p:nvPr>
            <p:ph type="title"/>
          </p:nvPr>
        </p:nvSpPr>
        <p:spPr>
          <a:xfrm>
            <a:off x="1028580" y="5305424"/>
            <a:ext cx="8104083" cy="5799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mes New Roman"/>
              <a:buNone/>
              <a:defRPr sz="2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/>
          <p:nvPr/>
        </p:nvSpPr>
        <p:spPr>
          <a:xfrm>
            <a:off x="762000" y="933449"/>
            <a:ext cx="5334000" cy="4109465"/>
          </a:xfrm>
          <a:custGeom>
            <a:rect b="b" l="l" r="r" t="t"/>
            <a:pathLst>
              <a:path extrusionOk="0" h="1275" w="933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rotWithShape="0" algn="tl" dir="2700000" dist="635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An empty placeholder to add an image. Click on the placeholder and select the image that you wish to add" id="54" name="Google Shape;54;p7"/>
          <p:cNvSpPr/>
          <p:nvPr>
            <p:ph idx="2" type="pic"/>
          </p:nvPr>
        </p:nvSpPr>
        <p:spPr>
          <a:xfrm>
            <a:off x="991888" y="1113022"/>
            <a:ext cx="4874224" cy="3750319"/>
          </a:xfrm>
          <a:prstGeom prst="rect">
            <a:avLst/>
          </a:prstGeom>
          <a:solidFill>
            <a:srgbClr val="D3E8F5"/>
          </a:solidFill>
          <a:ln>
            <a:noFill/>
          </a:ln>
        </p:spPr>
      </p:sp>
      <p:sp>
        <p:nvSpPr>
          <p:cNvPr id="55" name="Google Shape;55;p7"/>
          <p:cNvSpPr/>
          <p:nvPr/>
        </p:nvSpPr>
        <p:spPr>
          <a:xfrm>
            <a:off x="6323873" y="967316"/>
            <a:ext cx="2990942" cy="1934384"/>
          </a:xfrm>
          <a:custGeom>
            <a:rect b="b" l="l" r="r" t="t"/>
            <a:pathLst>
              <a:path extrusionOk="0" h="1275" w="933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rotWithShape="0" algn="tl" dir="2700000" dist="635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An empty placeholder to add an image. Click on the placeholder and select the image that you wish to add" id="56" name="Google Shape;56;p7"/>
          <p:cNvSpPr/>
          <p:nvPr>
            <p:ph idx="3" type="pic"/>
          </p:nvPr>
        </p:nvSpPr>
        <p:spPr>
          <a:xfrm>
            <a:off x="6506025" y="1109743"/>
            <a:ext cx="2626638" cy="1649530"/>
          </a:xfrm>
          <a:prstGeom prst="rect">
            <a:avLst/>
          </a:prstGeom>
          <a:solidFill>
            <a:srgbClr val="D3E8F5"/>
          </a:solidFill>
          <a:ln>
            <a:noFill/>
          </a:ln>
        </p:spPr>
      </p:sp>
      <p:sp>
        <p:nvSpPr>
          <p:cNvPr id="57" name="Google Shape;57;p7"/>
          <p:cNvSpPr/>
          <p:nvPr/>
        </p:nvSpPr>
        <p:spPr>
          <a:xfrm>
            <a:off x="6323873" y="3060954"/>
            <a:ext cx="2990942" cy="1934384"/>
          </a:xfrm>
          <a:custGeom>
            <a:rect b="b" l="l" r="r" t="t"/>
            <a:pathLst>
              <a:path extrusionOk="0" h="1275" w="933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rotWithShape="0" algn="tl" dir="2700000" dist="635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An empty placeholder to add an image. Click on the placeholder and select the image that you wish to add" id="58" name="Google Shape;58;p7"/>
          <p:cNvSpPr/>
          <p:nvPr>
            <p:ph idx="4" type="pic"/>
          </p:nvPr>
        </p:nvSpPr>
        <p:spPr>
          <a:xfrm>
            <a:off x="6506025" y="3203381"/>
            <a:ext cx="2626638" cy="1649530"/>
          </a:xfrm>
          <a:prstGeom prst="rect">
            <a:avLst/>
          </a:prstGeom>
          <a:solidFill>
            <a:srgbClr val="D3E8F5"/>
          </a:solidFill>
          <a:ln>
            <a:noFill/>
          </a:ln>
        </p:spPr>
      </p:sp>
      <p:sp>
        <p:nvSpPr>
          <p:cNvPr id="59" name="Google Shape;59;p7"/>
          <p:cNvSpPr txBox="1"/>
          <p:nvPr>
            <p:ph idx="1" type="body"/>
          </p:nvPr>
        </p:nvSpPr>
        <p:spPr>
          <a:xfrm>
            <a:off x="1028581" y="5919255"/>
            <a:ext cx="8104082" cy="497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ve Pictures" showMasterSp="0">
  <p:cSld name="Five Picture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3" y="283"/>
            <a:ext cx="12188952" cy="685971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 txBox="1"/>
          <p:nvPr>
            <p:ph type="title"/>
          </p:nvPr>
        </p:nvSpPr>
        <p:spPr>
          <a:xfrm>
            <a:off x="9677400" y="365126"/>
            <a:ext cx="2133600" cy="15398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mes New Roman"/>
              <a:buNone/>
              <a:defRPr sz="2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/>
          <p:nvPr/>
        </p:nvSpPr>
        <p:spPr>
          <a:xfrm>
            <a:off x="4182533" y="265044"/>
            <a:ext cx="5232399" cy="3020023"/>
          </a:xfrm>
          <a:custGeom>
            <a:rect b="b" l="l" r="r" t="t"/>
            <a:pathLst>
              <a:path extrusionOk="0" h="1275" w="933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rotWithShape="0" algn="tl" dir="2700000" dist="635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An empty placeholder to add an image. Click on the placeholder and select the image that you wish to add" id="64" name="Google Shape;64;p8"/>
          <p:cNvSpPr/>
          <p:nvPr>
            <p:ph idx="2" type="pic"/>
          </p:nvPr>
        </p:nvSpPr>
        <p:spPr>
          <a:xfrm>
            <a:off x="4424435" y="436315"/>
            <a:ext cx="4748594" cy="2677481"/>
          </a:xfrm>
          <a:prstGeom prst="rect">
            <a:avLst/>
          </a:prstGeom>
          <a:solidFill>
            <a:srgbClr val="D3E8F5"/>
          </a:solidFill>
          <a:ln>
            <a:noFill/>
          </a:ln>
        </p:spPr>
      </p:sp>
      <p:sp>
        <p:nvSpPr>
          <p:cNvPr id="65" name="Google Shape;65;p8"/>
          <p:cNvSpPr/>
          <p:nvPr/>
        </p:nvSpPr>
        <p:spPr>
          <a:xfrm>
            <a:off x="816188" y="384723"/>
            <a:ext cx="3146212" cy="1894677"/>
          </a:xfrm>
          <a:custGeom>
            <a:rect b="b" l="l" r="r" t="t"/>
            <a:pathLst>
              <a:path extrusionOk="0" h="1275" w="933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rotWithShape="0" algn="tl" dir="2700000" dist="635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An empty placeholder to add an image. Click on the placeholder and select the image that you wish to add" id="66" name="Google Shape;66;p8"/>
          <p:cNvSpPr/>
          <p:nvPr>
            <p:ph idx="3" type="pic"/>
          </p:nvPr>
        </p:nvSpPr>
        <p:spPr>
          <a:xfrm>
            <a:off x="1013022" y="538232"/>
            <a:ext cx="2752545" cy="1587658"/>
          </a:xfrm>
          <a:prstGeom prst="rect">
            <a:avLst/>
          </a:prstGeom>
          <a:solidFill>
            <a:srgbClr val="D3E8F5"/>
          </a:solidFill>
          <a:ln>
            <a:noFill/>
          </a:ln>
        </p:spPr>
      </p:sp>
      <p:sp>
        <p:nvSpPr>
          <p:cNvPr id="67" name="Google Shape;67;p8"/>
          <p:cNvSpPr/>
          <p:nvPr/>
        </p:nvSpPr>
        <p:spPr>
          <a:xfrm>
            <a:off x="816188" y="2478361"/>
            <a:ext cx="3146212" cy="1894677"/>
          </a:xfrm>
          <a:custGeom>
            <a:rect b="b" l="l" r="r" t="t"/>
            <a:pathLst>
              <a:path extrusionOk="0" h="1275" w="933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rotWithShape="0" algn="tl" dir="2700000" dist="635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An empty placeholder to add an image. Click on the placeholder and select the image that you wish to add" id="68" name="Google Shape;68;p8"/>
          <p:cNvSpPr/>
          <p:nvPr>
            <p:ph idx="4" type="pic"/>
          </p:nvPr>
        </p:nvSpPr>
        <p:spPr>
          <a:xfrm>
            <a:off x="1013022" y="2631870"/>
            <a:ext cx="2752545" cy="1587658"/>
          </a:xfrm>
          <a:prstGeom prst="rect">
            <a:avLst/>
          </a:prstGeom>
          <a:solidFill>
            <a:srgbClr val="D3E8F5"/>
          </a:solidFill>
          <a:ln>
            <a:noFill/>
          </a:ln>
        </p:spPr>
      </p:sp>
      <p:sp>
        <p:nvSpPr>
          <p:cNvPr id="69" name="Google Shape;69;p8"/>
          <p:cNvSpPr/>
          <p:nvPr/>
        </p:nvSpPr>
        <p:spPr>
          <a:xfrm>
            <a:off x="816188" y="4571999"/>
            <a:ext cx="3146212" cy="1894677"/>
          </a:xfrm>
          <a:custGeom>
            <a:rect b="b" l="l" r="r" t="t"/>
            <a:pathLst>
              <a:path extrusionOk="0" h="1275" w="933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rotWithShape="0" algn="tl" dir="2700000" dist="635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An empty placeholder to add an image. Click on the placeholder and select the image that you wish to add" id="70" name="Google Shape;70;p8"/>
          <p:cNvSpPr/>
          <p:nvPr>
            <p:ph idx="5" type="pic"/>
          </p:nvPr>
        </p:nvSpPr>
        <p:spPr>
          <a:xfrm>
            <a:off x="1013022" y="4725508"/>
            <a:ext cx="2752545" cy="1587658"/>
          </a:xfrm>
          <a:prstGeom prst="rect">
            <a:avLst/>
          </a:prstGeom>
          <a:solidFill>
            <a:srgbClr val="D3E8F5"/>
          </a:solidFill>
          <a:ln>
            <a:noFill/>
          </a:ln>
        </p:spPr>
      </p:sp>
      <p:sp>
        <p:nvSpPr>
          <p:cNvPr id="71" name="Google Shape;71;p8"/>
          <p:cNvSpPr/>
          <p:nvPr/>
        </p:nvSpPr>
        <p:spPr>
          <a:xfrm>
            <a:off x="4182533" y="3448511"/>
            <a:ext cx="5232399" cy="3020023"/>
          </a:xfrm>
          <a:custGeom>
            <a:rect b="b" l="l" r="r" t="t"/>
            <a:pathLst>
              <a:path extrusionOk="0" h="1275" w="933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rotWithShape="0" algn="tl" dir="2700000" dist="635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An empty placeholder to add an image. Click on the placeholder and select the image that you wish to add" id="72" name="Google Shape;72;p8"/>
          <p:cNvSpPr/>
          <p:nvPr>
            <p:ph idx="6" type="pic"/>
          </p:nvPr>
        </p:nvSpPr>
        <p:spPr>
          <a:xfrm>
            <a:off x="4424435" y="3619782"/>
            <a:ext cx="4748594" cy="2677481"/>
          </a:xfrm>
          <a:prstGeom prst="rect">
            <a:avLst/>
          </a:prstGeom>
          <a:solidFill>
            <a:srgbClr val="D3E8F5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9"/>
          <p:cNvPicPr preferRelativeResize="0"/>
          <p:nvPr/>
        </p:nvPicPr>
        <p:blipFill rotWithShape="1">
          <a:blip r:embed="rId2">
            <a:alphaModFix/>
          </a:blip>
          <a:srcRect b="0" l="434" r="0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9"/>
          <p:cNvSpPr txBox="1"/>
          <p:nvPr>
            <p:ph type="title"/>
          </p:nvPr>
        </p:nvSpPr>
        <p:spPr>
          <a:xfrm>
            <a:off x="3352800" y="533400"/>
            <a:ext cx="73152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" type="body"/>
          </p:nvPr>
        </p:nvSpPr>
        <p:spPr>
          <a:xfrm>
            <a:off x="3352800" y="2438400"/>
            <a:ext cx="5486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9090"/>
              </a:buClr>
              <a:buSzPts val="2000"/>
              <a:buNone/>
              <a:defRPr sz="20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800"/>
              <a:buNone/>
              <a:defRPr sz="18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/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1524000" y="1828799"/>
            <a:ext cx="4389120" cy="795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8C3A"/>
              </a:buClr>
              <a:buSzPts val="2400"/>
              <a:buNone/>
              <a:defRPr b="0" sz="2400">
                <a:solidFill>
                  <a:srgbClr val="398C3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0" name="Google Shape;80;p10"/>
          <p:cNvSpPr txBox="1"/>
          <p:nvPr>
            <p:ph idx="2" type="body"/>
          </p:nvPr>
        </p:nvSpPr>
        <p:spPr>
          <a:xfrm>
            <a:off x="1524000" y="2624666"/>
            <a:ext cx="4389120" cy="267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3" type="body"/>
          </p:nvPr>
        </p:nvSpPr>
        <p:spPr>
          <a:xfrm>
            <a:off x="6278880" y="1828799"/>
            <a:ext cx="4389120" cy="795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8C3A"/>
              </a:buClr>
              <a:buSzPts val="2400"/>
              <a:buNone/>
              <a:defRPr b="0" sz="2400">
                <a:solidFill>
                  <a:srgbClr val="398C3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2" name="Google Shape;82;p10"/>
          <p:cNvSpPr txBox="1"/>
          <p:nvPr>
            <p:ph idx="4" type="body"/>
          </p:nvPr>
        </p:nvSpPr>
        <p:spPr>
          <a:xfrm>
            <a:off x="6278880" y="2624666"/>
            <a:ext cx="4389120" cy="267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0"/>
          <p:cNvSpPr txBox="1"/>
          <p:nvPr>
            <p:ph idx="11" type="ftr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0"/>
          <p:cNvSpPr txBox="1"/>
          <p:nvPr>
            <p:ph idx="10" type="dt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 txBox="1"/>
          <p:nvPr>
            <p:ph idx="12" type="sldNum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2999" l="525" r="524" t="511"/>
          <a:stretch/>
        </p:blipFill>
        <p:spPr>
          <a:xfrm>
            <a:off x="0" y="0"/>
            <a:ext cx="121888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start.successed.net/content/BlankForms/IEPSheet.pdf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tea.texas.gov/academics/special-student-populations/special-education/sped-family-resources-0" TargetMode="External"/><Relationship Id="rId4" Type="http://schemas.openxmlformats.org/officeDocument/2006/relationships/image" Target="../media/image9.png"/><Relationship Id="rId5" Type="http://schemas.openxmlformats.org/officeDocument/2006/relationships/hyperlink" Target="https://www.cscisd.net/domain/38" TargetMode="External"/><Relationship Id="rId6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youtube.com/watch?v=si5t8vmsNHk" TargetMode="External"/><Relationship Id="rId4" Type="http://schemas.openxmlformats.org/officeDocument/2006/relationships/hyperlink" Target="https://wapave.org/parent-participation-in-special-education-process-is-a-priority-under-federal-law/" TargetMode="External"/><Relationship Id="rId5" Type="http://schemas.openxmlformats.org/officeDocument/2006/relationships/hyperlink" Target="https://www.aecf.org/blog/parental-involvement-is-key-to-student-success-research-shows" TargetMode="External"/><Relationship Id="rId6" Type="http://schemas.openxmlformats.org/officeDocument/2006/relationships/hyperlink" Target="https://www.navigatelifetexas.org/en/videos/video/special-education-101-iep" TargetMode="External"/><Relationship Id="rId7" Type="http://schemas.openxmlformats.org/officeDocument/2006/relationships/hyperlink" Target="https://tea.texas.gov/academics/special-student-populations/special-education/iep-development.pdf" TargetMode="External"/><Relationship Id="rId8" Type="http://schemas.openxmlformats.org/officeDocument/2006/relationships/hyperlink" Target="https://www.parentcenterhub.org/iep-overview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si5t8vmsNHk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navigatelifetexas.org/en/videos/video/special-education-101-iep" TargetMode="External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type="ctrTitle"/>
          </p:nvPr>
        </p:nvSpPr>
        <p:spPr>
          <a:xfrm>
            <a:off x="1004047" y="1981200"/>
            <a:ext cx="8458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lang="en-US"/>
              <a:t>Parental Involvement in Educational Planning</a:t>
            </a:r>
            <a:endParaRPr/>
          </a:p>
        </p:txBody>
      </p:sp>
      <p:sp>
        <p:nvSpPr>
          <p:cNvPr id="119" name="Google Shape;119;p16"/>
          <p:cNvSpPr txBox="1"/>
          <p:nvPr>
            <p:ph idx="1" type="subTitle"/>
          </p:nvPr>
        </p:nvSpPr>
        <p:spPr>
          <a:xfrm>
            <a:off x="3886200" y="2933700"/>
            <a:ext cx="6835200" cy="21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3333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2000"/>
              <a:t>Carrizo Springs CISD Special Education Department:</a:t>
            </a:r>
            <a:endParaRPr b="1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2000"/>
              <a:t>Brea Horton, Special Education Secretary</a:t>
            </a:r>
            <a:endParaRPr b="1" sz="20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2000"/>
              <a:t>Linda Estrada, M. Ed., Educational Diagnostician</a:t>
            </a:r>
            <a:endParaRPr b="1" sz="20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2000"/>
              <a:t>Angelica Doak, CSCISD Special Education Director</a:t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8775" y="298900"/>
            <a:ext cx="8934450" cy="45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/>
          <p:nvPr>
            <p:ph type="title"/>
          </p:nvPr>
        </p:nvSpPr>
        <p:spPr>
          <a:xfrm>
            <a:off x="2314125" y="453500"/>
            <a:ext cx="7315200" cy="1828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What to expect at the Individualized Education Program Meeting?</a:t>
            </a:r>
            <a:endParaRPr b="1"/>
          </a:p>
        </p:txBody>
      </p:sp>
      <p:sp>
        <p:nvSpPr>
          <p:cNvPr id="190" name="Google Shape;190;p26"/>
          <p:cNvSpPr txBox="1"/>
          <p:nvPr>
            <p:ph idx="1" type="body"/>
          </p:nvPr>
        </p:nvSpPr>
        <p:spPr>
          <a:xfrm>
            <a:off x="3352800" y="2843075"/>
            <a:ext cx="5486400" cy="91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https://start.successed.net/content/BlankForms/IEPSheet.pdf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/>
          <p:nvPr>
            <p:ph type="title"/>
          </p:nvPr>
        </p:nvSpPr>
        <p:spPr>
          <a:xfrm>
            <a:off x="1028580" y="5791200"/>
            <a:ext cx="8115300" cy="701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/>
              <a:t>Resources</a:t>
            </a:r>
            <a:endParaRPr b="1" sz="5000"/>
          </a:p>
        </p:txBody>
      </p:sp>
      <p:sp>
        <p:nvSpPr>
          <p:cNvPr id="197" name="Google Shape;197;p27"/>
          <p:cNvSpPr txBox="1"/>
          <p:nvPr>
            <p:ph idx="1" type="body"/>
          </p:nvPr>
        </p:nvSpPr>
        <p:spPr>
          <a:xfrm>
            <a:off x="1028581" y="5181600"/>
            <a:ext cx="3566100" cy="49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US"/>
              <a:t>Carrizo Springs CISD</a:t>
            </a:r>
            <a:endParaRPr b="1"/>
          </a:p>
        </p:txBody>
      </p:sp>
      <p:sp>
        <p:nvSpPr>
          <p:cNvPr id="198" name="Google Shape;198;p27"/>
          <p:cNvSpPr txBox="1"/>
          <p:nvPr>
            <p:ph idx="4" type="body"/>
          </p:nvPr>
        </p:nvSpPr>
        <p:spPr>
          <a:xfrm>
            <a:off x="5566714" y="5181600"/>
            <a:ext cx="3566100" cy="49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US"/>
              <a:t>Texas Education Agency</a:t>
            </a:r>
            <a:endParaRPr b="1"/>
          </a:p>
        </p:txBody>
      </p:sp>
      <p:pic>
        <p:nvPicPr>
          <p:cNvPr id="199" name="Google Shape;199;p2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6725" y="1774050"/>
            <a:ext cx="3642675" cy="22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0350" y="1827323"/>
            <a:ext cx="3262550" cy="241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/>
          <p:nvPr>
            <p:ph type="title"/>
          </p:nvPr>
        </p:nvSpPr>
        <p:spPr>
          <a:xfrm>
            <a:off x="838200" y="365126"/>
            <a:ext cx="9829800" cy="1082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References</a:t>
            </a:r>
            <a:endParaRPr b="1"/>
          </a:p>
        </p:txBody>
      </p:sp>
      <p:sp>
        <p:nvSpPr>
          <p:cNvPr id="207" name="Google Shape;207;p28"/>
          <p:cNvSpPr txBox="1"/>
          <p:nvPr>
            <p:ph idx="1" type="body"/>
          </p:nvPr>
        </p:nvSpPr>
        <p:spPr>
          <a:xfrm>
            <a:off x="1524000" y="1447825"/>
            <a:ext cx="9144000" cy="442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 lnSpcReduction="10000"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“Free Appropriate Public Education (FAPE)| Special Education Law Essentials.” Think Spectrum. October 6, 2021. </a:t>
            </a:r>
            <a:r>
              <a:rPr lang="en-US" u="sng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https://www.youtube.com/watch?v=si5t8vmsNHk</a:t>
            </a:r>
            <a:endParaRPr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ct val="55000"/>
              <a:buFont typeface="Arial"/>
              <a:buNone/>
            </a:pPr>
            <a:r>
              <a:rPr lang="en-US"/>
              <a:t>“Parent Participation in Special Education Process is a Priority Under Federal Law.” PAVE. retrieved on July 15,2024. </a:t>
            </a:r>
            <a:r>
              <a:rPr lang="en-US" u="sng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https://wapave.org/parent-participation-in-special-education-process-is-a-priority-under-federal-law/</a:t>
            </a:r>
            <a:endParaRPr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“Parental Involvement In Your Child’s Education.” The Annie E. Casey Foundation. December 14, 2022.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https://www.aecf.org/blog/parental-involvement-is-key-to-student-success-research-shows</a:t>
            </a:r>
            <a:endParaRPr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“Special Education 101: IEP.” Navigate Life Texas.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https://www.navigatelifetexas.org/en/videos/video/special-education-101-iep</a:t>
            </a:r>
            <a:endParaRPr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ct val="55000"/>
              <a:buFont typeface="Arial"/>
              <a:buNone/>
            </a:pPr>
            <a:r>
              <a:rPr lang="en-US"/>
              <a:t>Texas Education Agency. (2023, June). Technical Assistance:Individualized Education Program (IEP) Development. Retrieved from </a:t>
            </a:r>
            <a:r>
              <a:rPr lang="en-US" u="sng">
                <a:solidFill>
                  <a:schemeClr val="accent3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https://tea.texas.gov/academics/special-student-populations/special-education/iep-development.pdf</a:t>
            </a:r>
            <a:endParaRPr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“The Short and Sweet IEP Overview.” Center for Parent Information and Resources. April, 2022. </a:t>
            </a:r>
            <a:r>
              <a:rPr lang="en-US" u="sng">
                <a:solidFill>
                  <a:schemeClr val="hlink"/>
                </a:solidFill>
                <a:hlinkClick r:id="rId8"/>
              </a:rPr>
              <a:t>https://www.parentcenterhub.org/iep-overview/</a:t>
            </a:r>
            <a:endParaRPr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/>
          <p:nvPr>
            <p:ph type="ctrTitle"/>
          </p:nvPr>
        </p:nvSpPr>
        <p:spPr>
          <a:xfrm>
            <a:off x="1866900" y="1771825"/>
            <a:ext cx="8458200" cy="1227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50"/>
              <a:t>Questions?</a:t>
            </a:r>
            <a:endParaRPr b="1" sz="55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idx="1" type="body"/>
          </p:nvPr>
        </p:nvSpPr>
        <p:spPr>
          <a:xfrm>
            <a:off x="7010399" y="990600"/>
            <a:ext cx="4114799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/>
              <a:t>What is Parental Involvement?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lang="en-US"/>
              <a:t>Reading with your child</a:t>
            </a:r>
            <a:endParaRPr b="1"/>
          </a:p>
          <a:p>
            <a:pPr indent="-285750" lvl="0" marL="2857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lang="en-US"/>
              <a:t>Helping with homework</a:t>
            </a:r>
            <a:endParaRPr b="1"/>
          </a:p>
          <a:p>
            <a:pPr indent="-285750" lvl="0" marL="2857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lang="en-US"/>
              <a:t>Discussing school day/events</a:t>
            </a:r>
            <a:endParaRPr b="1"/>
          </a:p>
          <a:p>
            <a:pPr indent="-285750" lvl="0" marL="2857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lang="en-US"/>
              <a:t>Attending school functions</a:t>
            </a:r>
            <a:endParaRPr b="1"/>
          </a:p>
          <a:p>
            <a:pPr indent="-285750" lvl="0" marL="2857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lang="en-US"/>
              <a:t>School volunteer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/>
              <a:t>Involvement is the first step to engagement. </a:t>
            </a:r>
            <a:endParaRPr/>
          </a:p>
        </p:txBody>
      </p:sp>
      <p:pic>
        <p:nvPicPr>
          <p:cNvPr id="126" name="Google Shape;126;p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1" y="1905000"/>
            <a:ext cx="5029200" cy="2844949"/>
          </a:xfrm>
          <a:prstGeom prst="rect">
            <a:avLst/>
          </a:prstGeom>
          <a:solidFill>
            <a:srgbClr val="D3E8F5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idx="1" type="body"/>
          </p:nvPr>
        </p:nvSpPr>
        <p:spPr>
          <a:xfrm>
            <a:off x="7010399" y="990600"/>
            <a:ext cx="4114799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/>
              <a:t>What is Parental Engagement?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lang="en-US"/>
              <a:t>Schools empower parents and caregivers by providing ways to actively participate</a:t>
            </a:r>
            <a:endParaRPr b="1"/>
          </a:p>
          <a:p>
            <a:pPr indent="-285750" lvl="0" marL="2857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lang="en-US"/>
              <a:t>Schools promote them as important voices in the school </a:t>
            </a:r>
            <a:endParaRPr b="1"/>
          </a:p>
          <a:p>
            <a:pPr indent="-285750" lvl="0" marL="2857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lang="en-US"/>
              <a:t>Schools remove barriers to engagement</a:t>
            </a:r>
            <a:endParaRPr b="1"/>
          </a:p>
          <a:p>
            <a:pPr indent="-171450" lvl="0" marL="2857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/>
              <a:t>With engagement, home and school come together as a team. </a:t>
            </a:r>
            <a:endParaRPr/>
          </a:p>
        </p:txBody>
      </p:sp>
      <p:pic>
        <p:nvPicPr>
          <p:cNvPr id="133" name="Google Shape;133;p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566" r="1567" t="0"/>
          <a:stretch/>
        </p:blipFill>
        <p:spPr>
          <a:xfrm>
            <a:off x="1280300" y="1981200"/>
            <a:ext cx="4802253" cy="2791554"/>
          </a:xfrm>
          <a:prstGeom prst="rect">
            <a:avLst/>
          </a:prstGeom>
          <a:solidFill>
            <a:srgbClr val="D3E8F5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en-US"/>
              <a:t>Why is it important to involve parents in school?</a:t>
            </a:r>
            <a:endParaRPr b="1"/>
          </a:p>
        </p:txBody>
      </p:sp>
      <p:sp>
        <p:nvSpPr>
          <p:cNvPr id="139" name="Google Shape;139;p19"/>
          <p:cNvSpPr txBox="1"/>
          <p:nvPr>
            <p:ph idx="1" type="body"/>
          </p:nvPr>
        </p:nvSpPr>
        <p:spPr>
          <a:xfrm>
            <a:off x="3124200" y="1600200"/>
            <a:ext cx="4389120" cy="4194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/>
              <a:t>Children whose families are engaged in their education are more likely to:</a:t>
            </a:r>
            <a:endParaRPr b="1"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1" lang="en-US"/>
              <a:t>Earn higher grades and score higher on tests</a:t>
            </a:r>
            <a:endParaRPr b="1"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1" lang="en-US"/>
              <a:t>Graduate from high school and college</a:t>
            </a:r>
            <a:endParaRPr b="1"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1" lang="en-US"/>
              <a:t>Develop self-confidence and motivation in the classroom</a:t>
            </a:r>
            <a:endParaRPr b="1"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1" lang="en-US"/>
              <a:t>Have better social skills and classroom behavior</a:t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en-US"/>
              <a:t>How can parents get involved in their child’s education?</a:t>
            </a:r>
            <a:endParaRPr b="1"/>
          </a:p>
        </p:txBody>
      </p:sp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2667000" y="1676400"/>
            <a:ext cx="6629400" cy="4194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b="1" lang="en-US"/>
              <a:t>Make learning a priority in your home.</a:t>
            </a:r>
            <a:endParaRPr b="1"/>
          </a:p>
          <a:p>
            <a:pPr indent="-457200" lvl="0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b="1" lang="en-US"/>
              <a:t>Read to and with your children.</a:t>
            </a:r>
            <a:endParaRPr b="1"/>
          </a:p>
          <a:p>
            <a:pPr indent="-457200" lvl="0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b="1" lang="en-US"/>
              <a:t>Communicate with their teachers.</a:t>
            </a:r>
            <a:endParaRPr b="1"/>
          </a:p>
          <a:p>
            <a:pPr indent="-457200" lvl="0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b="1" lang="en-US"/>
              <a:t>Attend school events.</a:t>
            </a:r>
            <a:endParaRPr b="1"/>
          </a:p>
          <a:p>
            <a:pPr indent="-457200" lvl="0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b="1" lang="en-US"/>
              <a:t>Use your commute to connect with your kids.</a:t>
            </a:r>
            <a:endParaRPr b="1"/>
          </a:p>
          <a:p>
            <a:pPr indent="-457200" lvl="0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b="1" lang="en-US"/>
              <a:t>Eat meals together.</a:t>
            </a:r>
            <a:endParaRPr b="1"/>
          </a:p>
          <a:p>
            <a:pPr indent="-457200" lvl="0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b="1" lang="en-US"/>
              <a:t>Communicate with the school and/or school district.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>
            <p:ph type="title"/>
          </p:nvPr>
        </p:nvSpPr>
        <p:spPr>
          <a:xfrm>
            <a:off x="1028580" y="5305424"/>
            <a:ext cx="8104200" cy="14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imes New Roman"/>
              <a:buNone/>
            </a:pPr>
            <a:r>
              <a:rPr b="1" lang="en-US" sz="4000"/>
              <a:t>Parent Participation in Special Education is a priority under federal law. </a:t>
            </a:r>
            <a:endParaRPr/>
          </a:p>
        </p:txBody>
      </p:sp>
      <p:pic>
        <p:nvPicPr>
          <p:cNvPr id="152" name="Google Shape;152;p21">
            <a:hlinkClick r:id="rId3"/>
          </p:cNvPr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8580" y="1295400"/>
            <a:ext cx="4762620" cy="3352800"/>
          </a:xfrm>
          <a:prstGeom prst="rect">
            <a:avLst/>
          </a:prstGeom>
          <a:solidFill>
            <a:srgbClr val="D3E8F5"/>
          </a:solidFill>
          <a:ln>
            <a:noFill/>
          </a:ln>
        </p:spPr>
      </p:pic>
      <p:pic>
        <p:nvPicPr>
          <p:cNvPr id="153" name="Google Shape;153;p21"/>
          <p:cNvPicPr preferRelativeResize="0"/>
          <p:nvPr>
            <p:ph idx="3" type="pic"/>
          </p:nvPr>
        </p:nvPicPr>
        <p:blipFill rotWithShape="1">
          <a:blip r:embed="rId5">
            <a:alphaModFix/>
          </a:blip>
          <a:srcRect b="0" l="363" r="362" t="0"/>
          <a:stretch/>
        </p:blipFill>
        <p:spPr>
          <a:xfrm>
            <a:off x="6506025" y="1109743"/>
            <a:ext cx="2626638" cy="1649530"/>
          </a:xfrm>
          <a:prstGeom prst="rect">
            <a:avLst/>
          </a:prstGeom>
          <a:solidFill>
            <a:srgbClr val="D3E8F5"/>
          </a:solidFill>
          <a:ln>
            <a:noFill/>
          </a:ln>
        </p:spPr>
      </p:pic>
      <p:pic>
        <p:nvPicPr>
          <p:cNvPr id="154" name="Google Shape;154;p21"/>
          <p:cNvPicPr preferRelativeResize="0"/>
          <p:nvPr>
            <p:ph idx="4" type="pic"/>
          </p:nvPr>
        </p:nvPicPr>
        <p:blipFill rotWithShape="1">
          <a:blip r:embed="rId6">
            <a:alphaModFix/>
          </a:blip>
          <a:srcRect b="0" l="2214" r="2214" t="0"/>
          <a:stretch/>
        </p:blipFill>
        <p:spPr>
          <a:xfrm>
            <a:off x="6506025" y="3203381"/>
            <a:ext cx="2626638" cy="1649530"/>
          </a:xfrm>
          <a:prstGeom prst="rect">
            <a:avLst/>
          </a:prstGeom>
          <a:solidFill>
            <a:srgbClr val="D3E8F5"/>
          </a:solidFill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>
            <p:ph type="title"/>
          </p:nvPr>
        </p:nvSpPr>
        <p:spPr>
          <a:xfrm>
            <a:off x="838200" y="365126"/>
            <a:ext cx="9829800" cy="1082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What is an IEP?</a:t>
            </a:r>
            <a:endParaRPr b="1"/>
          </a:p>
        </p:txBody>
      </p:sp>
      <p:sp>
        <p:nvSpPr>
          <p:cNvPr id="161" name="Google Shape;161;p22"/>
          <p:cNvSpPr txBox="1"/>
          <p:nvPr>
            <p:ph idx="1" type="body"/>
          </p:nvPr>
        </p:nvSpPr>
        <p:spPr>
          <a:xfrm>
            <a:off x="7010400" y="1374550"/>
            <a:ext cx="3657600" cy="395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000"/>
              <a:t>An IEP is a written statement of the educational program designed to meet a child’s individual needs.</a:t>
            </a:r>
            <a:endParaRPr b="1" sz="20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000"/>
              <a:t>Purpose:</a:t>
            </a:r>
            <a:endParaRPr b="1" sz="2000"/>
          </a:p>
          <a:p>
            <a:pPr indent="-355600" lvl="0" marL="45720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b="1" lang="en-US" sz="2000"/>
              <a:t>To set reasonable goals for a child</a:t>
            </a:r>
            <a:endParaRPr b="1" sz="2000"/>
          </a:p>
          <a:p>
            <a:pPr indent="-355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b="1" lang="en-US" sz="2000"/>
              <a:t>To state the services that the school district will provide the child</a:t>
            </a:r>
            <a:endParaRPr b="1" sz="2000"/>
          </a:p>
        </p:txBody>
      </p:sp>
      <p:pic>
        <p:nvPicPr>
          <p:cNvPr id="162" name="Google Shape;162;p2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6500" y="1987125"/>
            <a:ext cx="4580875" cy="272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>
            <p:ph type="title"/>
          </p:nvPr>
        </p:nvSpPr>
        <p:spPr>
          <a:xfrm>
            <a:off x="838200" y="365126"/>
            <a:ext cx="9829800" cy="1082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Who? What? When?</a:t>
            </a:r>
            <a:endParaRPr b="1"/>
          </a:p>
        </p:txBody>
      </p:sp>
      <p:sp>
        <p:nvSpPr>
          <p:cNvPr id="169" name="Google Shape;169;p23"/>
          <p:cNvSpPr txBox="1"/>
          <p:nvPr>
            <p:ph idx="1" type="body"/>
          </p:nvPr>
        </p:nvSpPr>
        <p:spPr>
          <a:xfrm>
            <a:off x="1524000" y="1554350"/>
            <a:ext cx="9144000" cy="420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US"/>
              <a:t>Who develops the IEP?</a:t>
            </a:r>
            <a:endParaRPr b="1"/>
          </a:p>
          <a:p>
            <a:pPr indent="-342900" lvl="0" marL="457200" rtl="0" algn="l">
              <a:spcBef>
                <a:spcPts val="1800"/>
              </a:spcBef>
              <a:spcAft>
                <a:spcPts val="0"/>
              </a:spcAft>
              <a:buSzPts val="1800"/>
              <a:buChar char="•"/>
            </a:pPr>
            <a:r>
              <a:rPr b="1" lang="en-US"/>
              <a:t>Team of individuals: school staff and the child’s parents</a:t>
            </a:r>
            <a:endParaRPr b="1"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US"/>
              <a:t>What’s in an IEP?</a:t>
            </a:r>
            <a:endParaRPr b="1"/>
          </a:p>
          <a:p>
            <a:pPr indent="-342900" lvl="0" marL="457200" rtl="0" algn="l">
              <a:spcBef>
                <a:spcPts val="1800"/>
              </a:spcBef>
              <a:spcAft>
                <a:spcPts val="0"/>
              </a:spcAft>
              <a:buSzPts val="1800"/>
              <a:buChar char="•"/>
            </a:pPr>
            <a:r>
              <a:rPr b="1" lang="en-US"/>
              <a:t>Specific information: Present levels of academic achievement and functional performance, goals, special education and related services</a:t>
            </a:r>
            <a:endParaRPr b="1"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US"/>
              <a:t>When is the IEP developed?</a:t>
            </a:r>
            <a:endParaRPr b="1"/>
          </a:p>
          <a:p>
            <a:pPr indent="-342900" lvl="0" marL="457200" rtl="0" algn="l">
              <a:spcBef>
                <a:spcPts val="1800"/>
              </a:spcBef>
              <a:spcAft>
                <a:spcPts val="0"/>
              </a:spcAft>
              <a:buSzPts val="1800"/>
              <a:buChar char="•"/>
            </a:pPr>
            <a:r>
              <a:rPr b="1" lang="en-US"/>
              <a:t>IEP meeting must be held 30 calendar days after it is determined, through a full and individual evaluation, that a child has a disability and needs special education and related services. A child’s IEP must also be reviewed annually to determine whether the annual goals are being achieved and must be revised as appropriate. </a:t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/>
          <p:nvPr>
            <p:ph type="title"/>
          </p:nvPr>
        </p:nvSpPr>
        <p:spPr>
          <a:xfrm>
            <a:off x="838200" y="365126"/>
            <a:ext cx="9829800" cy="1082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/>
              <a:t>Can students be involved in developing their own IEPs?</a:t>
            </a:r>
            <a:endParaRPr b="1" sz="3100"/>
          </a:p>
        </p:txBody>
      </p:sp>
      <p:sp>
        <p:nvSpPr>
          <p:cNvPr id="176" name="Google Shape;176;p24"/>
          <p:cNvSpPr txBox="1"/>
          <p:nvPr>
            <p:ph idx="1" type="body"/>
          </p:nvPr>
        </p:nvSpPr>
        <p:spPr>
          <a:xfrm>
            <a:off x="4830950" y="2694375"/>
            <a:ext cx="5943600" cy="1157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US"/>
              <a:t>The </a:t>
            </a:r>
            <a:r>
              <a:rPr b="1" lang="en-US"/>
              <a:t>Individuals with Disabilities Education Act (IDEA) actually requires that the student be invited to any IEP meeting where transition services will be discussed. </a:t>
            </a:r>
            <a:endParaRPr b="1"/>
          </a:p>
        </p:txBody>
      </p:sp>
      <p:pic>
        <p:nvPicPr>
          <p:cNvPr id="177" name="Google Shape;17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3850" y="2160225"/>
            <a:ext cx="2806350" cy="261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hildren Friends 16x9">
  <a:themeElements>
    <a:clrScheme name="ChildrenFriends">
      <a:dk1>
        <a:srgbClr val="404040"/>
      </a:dk1>
      <a:lt1>
        <a:srgbClr val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hildrenFriends">
      <a:dk1>
        <a:srgbClr val="404040"/>
      </a:dk1>
      <a:lt1>
        <a:srgbClr val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