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4"/>
  </p:notesMasterIdLst>
  <p:sldIdLst>
    <p:sldId id="256" r:id="rId2"/>
    <p:sldId id="257" r:id="rId3"/>
    <p:sldId id="260" r:id="rId4"/>
    <p:sldId id="259" r:id="rId5"/>
    <p:sldId id="258" r:id="rId6"/>
    <p:sldId id="261" r:id="rId7"/>
    <p:sldId id="263" r:id="rId8"/>
    <p:sldId id="269" r:id="rId9"/>
    <p:sldId id="278" r:id="rId10"/>
    <p:sldId id="272" r:id="rId11"/>
    <p:sldId id="277" r:id="rId12"/>
    <p:sldId id="27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44" autoAdjust="0"/>
    <p:restoredTop sz="84959" autoAdjust="0"/>
  </p:normalViewPr>
  <p:slideViewPr>
    <p:cSldViewPr snapToGrid="0">
      <p:cViewPr varScale="1">
        <p:scale>
          <a:sx n="65" d="100"/>
          <a:sy n="65" d="100"/>
        </p:scale>
        <p:origin x="73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437CBA-7D50-4CAB-8E02-97A7C61051F8}" type="datetimeFigureOut">
              <a:rPr lang="en-US" smtClean="0"/>
              <a:t>6/28/2024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585271-5F53-4C3B-B42B-8912F171BA4F}" type="slidenum">
              <a:rPr lang="en-US" smtClean="0"/>
              <a:t>‹#›</a:t>
            </a:fld>
            <a:endParaRPr lang="en-US"/>
          </a:p>
        </p:txBody>
      </p:sp>
    </p:spTree>
    <p:extLst>
      <p:ext uri="{BB962C8B-B14F-4D97-AF65-F5344CB8AC3E}">
        <p14:creationId xmlns:p14="http://schemas.microsoft.com/office/powerpoint/2010/main" val="301523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majority of schools have a counselor assigned.  If you are not sure who the assigned counselor is at your school, contact the Regional Transition Specialist for your area.</a:t>
            </a:r>
          </a:p>
          <a:p>
            <a:endParaRPr lang="en-US" dirty="0"/>
          </a:p>
        </p:txBody>
      </p:sp>
      <p:sp>
        <p:nvSpPr>
          <p:cNvPr id="4" name="Slide Number Placeholder 3"/>
          <p:cNvSpPr>
            <a:spLocks noGrp="1"/>
          </p:cNvSpPr>
          <p:nvPr>
            <p:ph type="sldNum" sz="quarter" idx="5"/>
          </p:nvPr>
        </p:nvSpPr>
        <p:spPr/>
        <p:txBody>
          <a:bodyPr/>
          <a:lstStyle/>
          <a:p>
            <a:fld id="{DC585271-5F53-4C3B-B42B-8912F171BA4F}" type="slidenum">
              <a:rPr lang="en-US" smtClean="0"/>
              <a:t>5</a:t>
            </a:fld>
            <a:endParaRPr lang="en-US"/>
          </a:p>
        </p:txBody>
      </p:sp>
    </p:spTree>
    <p:extLst>
      <p:ext uri="{BB962C8B-B14F-4D97-AF65-F5344CB8AC3E}">
        <p14:creationId xmlns:p14="http://schemas.microsoft.com/office/powerpoint/2010/main" val="2618654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585271-5F53-4C3B-B42B-8912F171BA4F}" type="slidenum">
              <a:rPr lang="en-US" smtClean="0"/>
              <a:t>7</a:t>
            </a:fld>
            <a:endParaRPr lang="en-US"/>
          </a:p>
        </p:txBody>
      </p:sp>
    </p:spTree>
    <p:extLst>
      <p:ext uri="{BB962C8B-B14F-4D97-AF65-F5344CB8AC3E}">
        <p14:creationId xmlns:p14="http://schemas.microsoft.com/office/powerpoint/2010/main" val="3790968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0E335B5-2324-498A-AEB0-D2A3BF60142D}"/>
              </a:ext>
            </a:extLst>
          </p:cNvPr>
          <p:cNvSpPr>
            <a:spLocks noGrp="1" noRot="1" noChangeAspect="1" noTextEdit="1"/>
          </p:cNvSpPr>
          <p:nvPr>
            <p:ph type="sldImg"/>
          </p:nvPr>
        </p:nvSpPr>
        <p:spPr>
          <a:ln/>
        </p:spPr>
      </p:sp>
      <p:sp>
        <p:nvSpPr>
          <p:cNvPr id="20483" name="Notes Placeholder 2">
            <a:extLst>
              <a:ext uri="{FF2B5EF4-FFF2-40B4-BE49-F238E27FC236}">
                <a16:creationId xmlns:a16="http://schemas.microsoft.com/office/drawing/2014/main" id="{5EDFC921-32EA-42F2-B154-0C2705610FA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Arial" panose="020B0604020202020204" pitchFamily="34" charset="0"/>
              </a:rPr>
              <a:t>Explain each phase, including time frames for each</a:t>
            </a:r>
          </a:p>
          <a:p>
            <a:r>
              <a:rPr lang="en-US" altLang="en-US" dirty="0">
                <a:solidFill>
                  <a:srgbClr val="FF0000"/>
                </a:solidFill>
                <a:latin typeface="Arial" panose="020B0604020202020204" pitchFamily="34" charset="0"/>
              </a:rPr>
              <a:t>Please be sure to explain that services are designed to connect a person with a disability with work.  That process, set of needs and set of solutions looks different for every one and other agencies/organizations and people have responsibilities in the process so we try to partner for the best use of Federal and State funds.  We expect that transitioning students and their stakeholders participate, make decisions, work with us to overcome barriers and seek solutions.</a:t>
            </a:r>
          </a:p>
          <a:p>
            <a:endParaRPr lang="en-US" altLang="en-US" dirty="0">
              <a:solidFill>
                <a:srgbClr val="FF0000"/>
              </a:solidFill>
              <a:latin typeface="Arial" panose="020B0604020202020204" pitchFamily="34" charset="0"/>
            </a:endParaRPr>
          </a:p>
          <a:p>
            <a:r>
              <a:rPr lang="en-US" altLang="en-US" dirty="0">
                <a:solidFill>
                  <a:srgbClr val="FF0000"/>
                </a:solidFill>
                <a:latin typeface="Arial" panose="020B0604020202020204" pitchFamily="34" charset="0"/>
              </a:rPr>
              <a:t>If the customer and the counselor can’t reach a decision together, advocacy services are available to help facilitate the process through Texas Disability Rights.  Area Managers are also available to help work through issues when needed and there is a formal appeal process available  as well.  Details can be accessed on the TWC website or in brochures provided at every office .</a:t>
            </a:r>
          </a:p>
          <a:p>
            <a:endParaRPr lang="en-US" altLang="en-US" dirty="0">
              <a:solidFill>
                <a:srgbClr val="FF0000"/>
              </a:solidFill>
              <a:latin typeface="Arial" panose="020B0604020202020204" pitchFamily="34" charset="0"/>
            </a:endParaRPr>
          </a:p>
        </p:txBody>
      </p:sp>
      <p:sp>
        <p:nvSpPr>
          <p:cNvPr id="20484" name="Slide Number Placeholder 3">
            <a:extLst>
              <a:ext uri="{FF2B5EF4-FFF2-40B4-BE49-F238E27FC236}">
                <a16:creationId xmlns:a16="http://schemas.microsoft.com/office/drawing/2014/main" id="{CD4454B2-6DE7-4860-AB8B-9609646D070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4BD7BEC-CCE4-4530-9763-B2EDF01F864E}" type="slidenum">
              <a:rPr lang="en-US" altLang="en-US"/>
              <a:pPr/>
              <a:t>8</a:t>
            </a:fld>
            <a:endParaRPr lang="en-US" altLang="en-US"/>
          </a:p>
        </p:txBody>
      </p:sp>
    </p:spTree>
    <p:extLst>
      <p:ext uri="{BB962C8B-B14F-4D97-AF65-F5344CB8AC3E}">
        <p14:creationId xmlns:p14="http://schemas.microsoft.com/office/powerpoint/2010/main" val="1383567315"/>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6/28/2024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6/28/2024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6/28/2024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6/28/2024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6/28/2024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6/28/2024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6/28/2024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6/28/2024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6/28/2024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6/28/2024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6/28/2024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6/28/2024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mailto:Leighann.Godinez@twc.texas.gov" TargetMode="External"/><Relationship Id="rId3" Type="http://schemas.openxmlformats.org/officeDocument/2006/relationships/hyperlink" Target="mailto:Laura.Villarreal@twc.state.tx.us" TargetMode="External"/><Relationship Id="rId7" Type="http://schemas.openxmlformats.org/officeDocument/2006/relationships/hyperlink" Target="mailto:Alyssa.Kee@twc.Texas.gov" TargetMode="External"/><Relationship Id="rId2" Type="http://schemas.openxmlformats.org/officeDocument/2006/relationships/hyperlink" Target="mailto:Erin.Wilder@twc.state.tx.us" TargetMode="External"/><Relationship Id="rId1" Type="http://schemas.openxmlformats.org/officeDocument/2006/relationships/slideLayout" Target="../slideLayouts/slideLayout2.xml"/><Relationship Id="rId6" Type="http://schemas.openxmlformats.org/officeDocument/2006/relationships/hyperlink" Target="mailto:VR.Pre-ETS@twc.texas.gov" TargetMode="External"/><Relationship Id="rId5" Type="http://schemas.openxmlformats.org/officeDocument/2006/relationships/hyperlink" Target="mailto:Gabriela.Martinez@twc.texas.gov" TargetMode="External"/><Relationship Id="rId4" Type="http://schemas.openxmlformats.org/officeDocument/2006/relationships/hyperlink" Target="mailto:Kevin.Markel@twc.state.tx.us" TargetMode="External"/><Relationship Id="rId9" Type="http://schemas.openxmlformats.org/officeDocument/2006/relationships/hyperlink" Target="mailto:Kristen.Davis@twc.texas.gov"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ebp.twc.state.tx.us/services/VRLooku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mailto:vr.office.locator@twc.texas.gov"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mailto:Rosla.Hocker@twc.texas.gov" TargetMode="External"/><Relationship Id="rId2" Type="http://schemas.openxmlformats.org/officeDocument/2006/relationships/hyperlink" Target="mailto:Andrew.Castillo@twc.texas.gov" TargetMode="External"/><Relationship Id="rId1" Type="http://schemas.openxmlformats.org/officeDocument/2006/relationships/slideLayout" Target="../slideLayouts/slideLayout2.xml"/><Relationship Id="rId6" Type="http://schemas.openxmlformats.org/officeDocument/2006/relationships/hyperlink" Target="mailto:Rebecca.Quintero@twc.texas.gov" TargetMode="External"/><Relationship Id="rId5" Type="http://schemas.openxmlformats.org/officeDocument/2006/relationships/hyperlink" Target="mailto:Janeen.Gordon@twc.texas.gov" TargetMode="External"/><Relationship Id="rId4" Type="http://schemas.openxmlformats.org/officeDocument/2006/relationships/hyperlink" Target="mailto:Kirstin.Johnson@twc.texas.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Power point title Vocational Rehabilitation">
            <a:extLst>
              <a:ext uri="{FF2B5EF4-FFF2-40B4-BE49-F238E27FC236}">
                <a16:creationId xmlns:a16="http://schemas.microsoft.com/office/drawing/2014/main" id="{D0AAECE2-B2D7-4D6B-8BA1-45477CE936BE}"/>
              </a:ext>
            </a:extLst>
          </p:cNvPr>
          <p:cNvSpPr>
            <a:spLocks noGrp="1"/>
          </p:cNvSpPr>
          <p:nvPr>
            <p:ph type="ctrTitle"/>
          </p:nvPr>
        </p:nvSpPr>
        <p:spPr/>
        <p:txBody>
          <a:bodyPr/>
          <a:lstStyle/>
          <a:p>
            <a:r>
              <a:rPr lang="en-US" sz="8000" dirty="0"/>
              <a:t>Vocational Rehabilitation</a:t>
            </a:r>
          </a:p>
        </p:txBody>
      </p:sp>
      <p:sp>
        <p:nvSpPr>
          <p:cNvPr id="3" name="Subtitle 2" descr="Power point subtitle Transition Services">
            <a:extLst>
              <a:ext uri="{FF2B5EF4-FFF2-40B4-BE49-F238E27FC236}">
                <a16:creationId xmlns:a16="http://schemas.microsoft.com/office/drawing/2014/main" id="{E63D3D1D-99CF-4572-9B69-07B2047C3F06}"/>
              </a:ext>
            </a:extLst>
          </p:cNvPr>
          <p:cNvSpPr>
            <a:spLocks noGrp="1"/>
          </p:cNvSpPr>
          <p:nvPr>
            <p:ph type="subTitle" idx="1"/>
          </p:nvPr>
        </p:nvSpPr>
        <p:spPr/>
        <p:txBody>
          <a:bodyPr>
            <a:normAutofit/>
          </a:bodyPr>
          <a:lstStyle/>
          <a:p>
            <a:r>
              <a:rPr lang="en-US" sz="2800"/>
              <a:t>Transition Services – An Introduction</a:t>
            </a:r>
            <a:endParaRPr lang="en-US" sz="2800" dirty="0"/>
          </a:p>
        </p:txBody>
      </p:sp>
      <p:pic>
        <p:nvPicPr>
          <p:cNvPr id="5" name="Picture 4" descr="The Texas Workforce Commission logo">
            <a:extLst>
              <a:ext uri="{FF2B5EF4-FFF2-40B4-BE49-F238E27FC236}">
                <a16:creationId xmlns:a16="http://schemas.microsoft.com/office/drawing/2014/main" id="{E1E37089-553A-4FA3-884F-72631BD3B7D9}"/>
              </a:ext>
            </a:extLst>
          </p:cNvPr>
          <p:cNvPicPr>
            <a:picLocks noChangeAspect="1"/>
          </p:cNvPicPr>
          <p:nvPr/>
        </p:nvPicPr>
        <p:blipFill>
          <a:blip r:embed="rId2"/>
          <a:stretch>
            <a:fillRect/>
          </a:stretch>
        </p:blipFill>
        <p:spPr>
          <a:xfrm>
            <a:off x="5218841" y="4924044"/>
            <a:ext cx="1632397" cy="1461512"/>
          </a:xfrm>
          <a:prstGeom prst="rect">
            <a:avLst/>
          </a:prstGeom>
        </p:spPr>
      </p:pic>
      <p:pic>
        <p:nvPicPr>
          <p:cNvPr id="6" name="Picture 5" descr="The Texas Workforce Solutions logo">
            <a:extLst>
              <a:ext uri="{FF2B5EF4-FFF2-40B4-BE49-F238E27FC236}">
                <a16:creationId xmlns:a16="http://schemas.microsoft.com/office/drawing/2014/main" id="{6A26B123-7487-42B2-9FB2-96C6168F3B60}"/>
              </a:ext>
            </a:extLst>
          </p:cNvPr>
          <p:cNvPicPr>
            <a:picLocks noChangeAspect="1"/>
          </p:cNvPicPr>
          <p:nvPr/>
        </p:nvPicPr>
        <p:blipFill>
          <a:blip r:embed="rId3"/>
          <a:stretch>
            <a:fillRect/>
          </a:stretch>
        </p:blipFill>
        <p:spPr>
          <a:xfrm>
            <a:off x="1069847" y="5183124"/>
            <a:ext cx="3409847" cy="831782"/>
          </a:xfrm>
          <a:prstGeom prst="rect">
            <a:avLst/>
          </a:prstGeom>
        </p:spPr>
      </p:pic>
    </p:spTree>
    <p:extLst>
      <p:ext uri="{BB962C8B-B14F-4D97-AF65-F5344CB8AC3E}">
        <p14:creationId xmlns:p14="http://schemas.microsoft.com/office/powerpoint/2010/main" val="127273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E6194-9CD0-4BD7-BA4B-010CA47ED1A9}"/>
              </a:ext>
            </a:extLst>
          </p:cNvPr>
          <p:cNvSpPr>
            <a:spLocks noGrp="1"/>
          </p:cNvSpPr>
          <p:nvPr>
            <p:ph type="title"/>
          </p:nvPr>
        </p:nvSpPr>
        <p:spPr>
          <a:xfrm>
            <a:off x="1069848" y="484632"/>
            <a:ext cx="10058400" cy="1008608"/>
          </a:xfrm>
        </p:spPr>
        <p:txBody>
          <a:bodyPr/>
          <a:lstStyle/>
          <a:p>
            <a:r>
              <a:rPr lang="en-US" dirty="0"/>
              <a:t>State office transition team</a:t>
            </a:r>
          </a:p>
        </p:txBody>
      </p:sp>
      <p:sp>
        <p:nvSpPr>
          <p:cNvPr id="3" name="Content Placeholder 2">
            <a:extLst>
              <a:ext uri="{FF2B5EF4-FFF2-40B4-BE49-F238E27FC236}">
                <a16:creationId xmlns:a16="http://schemas.microsoft.com/office/drawing/2014/main" id="{EC6E7997-F699-436F-8E57-972544324D8A}"/>
              </a:ext>
            </a:extLst>
          </p:cNvPr>
          <p:cNvSpPr>
            <a:spLocks noGrp="1"/>
          </p:cNvSpPr>
          <p:nvPr>
            <p:ph idx="1"/>
          </p:nvPr>
        </p:nvSpPr>
        <p:spPr>
          <a:xfrm>
            <a:off x="1069848" y="1578210"/>
            <a:ext cx="4702738" cy="4998302"/>
          </a:xfrm>
        </p:spPr>
        <p:txBody>
          <a:bodyPr>
            <a:normAutofit/>
          </a:bodyPr>
          <a:lstStyle/>
          <a:p>
            <a:pPr marL="0" indent="0">
              <a:lnSpc>
                <a:spcPct val="100000"/>
              </a:lnSpc>
              <a:spcBef>
                <a:spcPts val="0"/>
              </a:spcBef>
              <a:buNone/>
            </a:pPr>
            <a:r>
              <a:rPr lang="en-US" sz="1800" dirty="0"/>
              <a:t>Erin Wilder, Program Manager </a:t>
            </a:r>
          </a:p>
          <a:p>
            <a:pPr marL="0" indent="0">
              <a:lnSpc>
                <a:spcPct val="100000"/>
              </a:lnSpc>
              <a:spcBef>
                <a:spcPts val="0"/>
              </a:spcBef>
              <a:buNone/>
            </a:pPr>
            <a:r>
              <a:rPr lang="en-US" sz="1800" dirty="0"/>
              <a:t>512-936-3707</a:t>
            </a:r>
          </a:p>
          <a:p>
            <a:pPr marL="0" indent="0">
              <a:lnSpc>
                <a:spcPct val="100000"/>
              </a:lnSpc>
              <a:spcBef>
                <a:spcPts val="0"/>
              </a:spcBef>
              <a:buNone/>
            </a:pPr>
            <a:r>
              <a:rPr lang="en-US" sz="1800" dirty="0">
                <a:hlinkClick r:id="rId2"/>
              </a:rPr>
              <a:t>Erin.Wilder@twc.state.tx.us</a:t>
            </a:r>
            <a:endParaRPr lang="en-US" sz="1800" dirty="0"/>
          </a:p>
          <a:p>
            <a:pPr marL="0" indent="0">
              <a:lnSpc>
                <a:spcPct val="100000"/>
              </a:lnSpc>
              <a:spcBef>
                <a:spcPts val="0"/>
              </a:spcBef>
              <a:buNone/>
            </a:pPr>
            <a:endParaRPr lang="en-US" sz="1800" dirty="0"/>
          </a:p>
          <a:p>
            <a:pPr marL="0" indent="0">
              <a:lnSpc>
                <a:spcPct val="100000"/>
              </a:lnSpc>
              <a:spcBef>
                <a:spcPts val="0"/>
              </a:spcBef>
              <a:buNone/>
            </a:pPr>
            <a:r>
              <a:rPr lang="en-US" sz="1800" dirty="0"/>
              <a:t>Laura Villarreal, Program Specialist</a:t>
            </a:r>
          </a:p>
          <a:p>
            <a:pPr marL="0" indent="0">
              <a:lnSpc>
                <a:spcPct val="100000"/>
              </a:lnSpc>
              <a:spcBef>
                <a:spcPts val="0"/>
              </a:spcBef>
              <a:buNone/>
            </a:pPr>
            <a:r>
              <a:rPr lang="en-US" sz="1800" dirty="0"/>
              <a:t>512-541-6439</a:t>
            </a:r>
          </a:p>
          <a:p>
            <a:pPr marL="0" indent="0">
              <a:lnSpc>
                <a:spcPct val="100000"/>
              </a:lnSpc>
              <a:spcBef>
                <a:spcPts val="0"/>
              </a:spcBef>
              <a:buNone/>
            </a:pPr>
            <a:r>
              <a:rPr lang="en-US" sz="1800" dirty="0">
                <a:hlinkClick r:id="rId3"/>
              </a:rPr>
              <a:t>Laura.Villarreal@twc.state.tx.us</a:t>
            </a:r>
            <a:endParaRPr lang="en-US" sz="1800" dirty="0"/>
          </a:p>
          <a:p>
            <a:pPr marL="0" indent="0">
              <a:lnSpc>
                <a:spcPct val="100000"/>
              </a:lnSpc>
              <a:spcBef>
                <a:spcPts val="0"/>
              </a:spcBef>
              <a:buNone/>
            </a:pPr>
            <a:endParaRPr lang="en-US" sz="1800" dirty="0"/>
          </a:p>
          <a:p>
            <a:pPr marL="0" indent="0">
              <a:lnSpc>
                <a:spcPct val="100000"/>
              </a:lnSpc>
              <a:spcBef>
                <a:spcPts val="0"/>
              </a:spcBef>
              <a:buNone/>
            </a:pPr>
            <a:r>
              <a:rPr lang="en-US" sz="1800" dirty="0"/>
              <a:t>Kevin Markel, Program Specialist</a:t>
            </a:r>
          </a:p>
          <a:p>
            <a:pPr marL="0" indent="0">
              <a:lnSpc>
                <a:spcPct val="100000"/>
              </a:lnSpc>
              <a:spcBef>
                <a:spcPts val="0"/>
              </a:spcBef>
              <a:buNone/>
            </a:pPr>
            <a:r>
              <a:rPr lang="en-US" sz="1800" dirty="0"/>
              <a:t>817-727-9045</a:t>
            </a:r>
          </a:p>
          <a:p>
            <a:pPr marL="0" indent="0">
              <a:lnSpc>
                <a:spcPct val="100000"/>
              </a:lnSpc>
              <a:spcBef>
                <a:spcPts val="0"/>
              </a:spcBef>
              <a:buNone/>
            </a:pPr>
            <a:r>
              <a:rPr lang="en-US" sz="1800" dirty="0">
                <a:hlinkClick r:id="rId4"/>
              </a:rPr>
              <a:t>Kevin.Markel@twc.state.tx.us</a:t>
            </a:r>
            <a:endParaRPr lang="en-US" sz="1800" dirty="0"/>
          </a:p>
          <a:p>
            <a:pPr marL="0" indent="0">
              <a:lnSpc>
                <a:spcPct val="100000"/>
              </a:lnSpc>
              <a:spcBef>
                <a:spcPts val="0"/>
              </a:spcBef>
              <a:buNone/>
            </a:pPr>
            <a:endParaRPr lang="en-US" sz="1800" dirty="0"/>
          </a:p>
          <a:p>
            <a:pPr marL="0" indent="0">
              <a:lnSpc>
                <a:spcPct val="100000"/>
              </a:lnSpc>
              <a:spcBef>
                <a:spcPts val="0"/>
              </a:spcBef>
              <a:buNone/>
            </a:pPr>
            <a:r>
              <a:rPr lang="en-US" sz="1800" dirty="0"/>
              <a:t>Gabriela Martinez, Program Specialist</a:t>
            </a:r>
          </a:p>
          <a:p>
            <a:pPr marL="0" indent="0">
              <a:lnSpc>
                <a:spcPct val="100000"/>
              </a:lnSpc>
              <a:spcBef>
                <a:spcPts val="0"/>
              </a:spcBef>
              <a:buNone/>
            </a:pPr>
            <a:r>
              <a:rPr lang="en-US" sz="1800" dirty="0"/>
              <a:t>956-566-1228</a:t>
            </a:r>
          </a:p>
          <a:p>
            <a:pPr marL="0" indent="0">
              <a:lnSpc>
                <a:spcPct val="100000"/>
              </a:lnSpc>
              <a:spcBef>
                <a:spcPts val="0"/>
              </a:spcBef>
              <a:buNone/>
            </a:pPr>
            <a:r>
              <a:rPr lang="en-US" sz="1800" dirty="0">
                <a:hlinkClick r:id="rId5"/>
              </a:rPr>
              <a:t>Gabriela.Martinez@twc.texas.gov</a:t>
            </a:r>
            <a:r>
              <a:rPr lang="en-US" sz="1800" dirty="0"/>
              <a:t> </a:t>
            </a:r>
          </a:p>
          <a:p>
            <a:pPr marL="0" indent="0">
              <a:buNone/>
            </a:pPr>
            <a:r>
              <a:rPr lang="en-US" sz="2000" dirty="0"/>
              <a:t>	</a:t>
            </a:r>
            <a:endParaRPr lang="en-US" dirty="0"/>
          </a:p>
        </p:txBody>
      </p:sp>
      <p:sp>
        <p:nvSpPr>
          <p:cNvPr id="5" name="TextBox 4">
            <a:extLst>
              <a:ext uri="{FF2B5EF4-FFF2-40B4-BE49-F238E27FC236}">
                <a16:creationId xmlns:a16="http://schemas.microsoft.com/office/drawing/2014/main" id="{0F7FC1D5-37FD-A9AE-B7FA-3E7B96F86814}"/>
              </a:ext>
            </a:extLst>
          </p:cNvPr>
          <p:cNvSpPr txBox="1"/>
          <p:nvPr/>
        </p:nvSpPr>
        <p:spPr>
          <a:xfrm>
            <a:off x="6142604" y="1578210"/>
            <a:ext cx="4615626" cy="4524315"/>
          </a:xfrm>
          <a:prstGeom prst="rect">
            <a:avLst/>
          </a:prstGeom>
          <a:noFill/>
        </p:spPr>
        <p:txBody>
          <a:bodyPr wrap="square">
            <a:spAutoFit/>
          </a:bodyPr>
          <a:lstStyle/>
          <a:p>
            <a:r>
              <a:rPr lang="en-US" dirty="0"/>
              <a:t>Pre-ETS Mailbox</a:t>
            </a:r>
          </a:p>
          <a:p>
            <a:r>
              <a:rPr lang="en-US" dirty="0">
                <a:hlinkClick r:id="rId6"/>
              </a:rPr>
              <a:t>VR.Pre-ETS@twc.texas.gov</a:t>
            </a:r>
            <a:r>
              <a:rPr lang="en-US" dirty="0"/>
              <a:t> </a:t>
            </a:r>
          </a:p>
          <a:p>
            <a:endParaRPr lang="en-US" dirty="0"/>
          </a:p>
          <a:p>
            <a:endParaRPr lang="en-US" dirty="0"/>
          </a:p>
          <a:p>
            <a:r>
              <a:rPr lang="en-US" dirty="0"/>
              <a:t>Alyssa Kee, Program Specialist </a:t>
            </a:r>
          </a:p>
          <a:p>
            <a:r>
              <a:rPr lang="en-US" dirty="0"/>
              <a:t>915-217-8188</a:t>
            </a:r>
          </a:p>
          <a:p>
            <a:r>
              <a:rPr lang="en-US" dirty="0">
                <a:hlinkClick r:id="rId7"/>
              </a:rPr>
              <a:t>Alyssa.Kee@twc.texas.gov</a:t>
            </a:r>
            <a:r>
              <a:rPr lang="en-US" dirty="0"/>
              <a:t> </a:t>
            </a:r>
          </a:p>
          <a:p>
            <a:endParaRPr lang="en-US" dirty="0"/>
          </a:p>
          <a:p>
            <a:r>
              <a:rPr lang="en-US" dirty="0"/>
              <a:t>Leigh Ann Godinez, Program Specialist</a:t>
            </a:r>
          </a:p>
          <a:p>
            <a:r>
              <a:rPr lang="en-US" dirty="0"/>
              <a:t>512-720-8347</a:t>
            </a:r>
          </a:p>
          <a:p>
            <a:r>
              <a:rPr lang="en-US" dirty="0">
                <a:hlinkClick r:id="rId8"/>
              </a:rPr>
              <a:t>Leighann.Godinez@twc.texas.gov</a:t>
            </a:r>
            <a:r>
              <a:rPr lang="en-US" dirty="0"/>
              <a:t> </a:t>
            </a:r>
          </a:p>
          <a:p>
            <a:endParaRPr lang="en-US" dirty="0"/>
          </a:p>
          <a:p>
            <a:r>
              <a:rPr lang="en-US" dirty="0"/>
              <a:t>Kristen Davis, Program Specialist </a:t>
            </a:r>
          </a:p>
          <a:p>
            <a:r>
              <a:rPr lang="en-US" dirty="0"/>
              <a:t>512-221-9071</a:t>
            </a:r>
          </a:p>
          <a:p>
            <a:r>
              <a:rPr lang="en-US" dirty="0">
                <a:hlinkClick r:id="rId9"/>
              </a:rPr>
              <a:t>Kristen.Davis@twc.texas.gov</a:t>
            </a:r>
            <a:r>
              <a:rPr lang="en-US" dirty="0"/>
              <a:t> </a:t>
            </a:r>
          </a:p>
          <a:p>
            <a:endParaRPr lang="en-US" dirty="0"/>
          </a:p>
        </p:txBody>
      </p:sp>
    </p:spTree>
    <p:extLst>
      <p:ext uri="{BB962C8B-B14F-4D97-AF65-F5344CB8AC3E}">
        <p14:creationId xmlns:p14="http://schemas.microsoft.com/office/powerpoint/2010/main" val="540571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B2AB3-5DC9-4759-9C38-52CED3B0783C}"/>
              </a:ext>
            </a:extLst>
          </p:cNvPr>
          <p:cNvSpPr>
            <a:spLocks noGrp="1"/>
          </p:cNvSpPr>
          <p:nvPr>
            <p:ph type="title"/>
          </p:nvPr>
        </p:nvSpPr>
        <p:spPr/>
        <p:txBody>
          <a:bodyPr/>
          <a:lstStyle/>
          <a:p>
            <a:pPr algn="ctr"/>
            <a:r>
              <a:rPr lang="en-US" b="1" dirty="0">
                <a:latin typeface="Calibri Light" panose="020F0302020204030204" pitchFamily="34" charset="0"/>
                <a:cs typeface="Calibri Light" panose="020F0302020204030204" pitchFamily="34" charset="0"/>
              </a:rPr>
              <a:t>Texas Workforce Commission </a:t>
            </a:r>
            <a:br>
              <a:rPr lang="en-US" b="1" dirty="0">
                <a:latin typeface="Calibri Light" panose="020F0302020204030204" pitchFamily="34" charset="0"/>
                <a:cs typeface="Calibri Light" panose="020F0302020204030204" pitchFamily="34" charset="0"/>
              </a:rPr>
            </a:br>
            <a:br>
              <a:rPr lang="en-US" sz="1050" b="1" dirty="0">
                <a:latin typeface="Calibri Light" panose="020F0302020204030204" pitchFamily="34" charset="0"/>
                <a:cs typeface="Calibri Light" panose="020F0302020204030204" pitchFamily="34" charset="0"/>
              </a:rPr>
            </a:br>
            <a:r>
              <a:rPr lang="en-US" sz="3600" b="1" dirty="0">
                <a:latin typeface="Calibri Light" panose="020F0302020204030204" pitchFamily="34" charset="0"/>
                <a:cs typeface="Calibri Light" panose="020F0302020204030204" pitchFamily="34" charset="0"/>
              </a:rPr>
              <a:t>Contact information</a:t>
            </a:r>
            <a:endParaRPr lang="en-US" dirty="0"/>
          </a:p>
        </p:txBody>
      </p:sp>
      <p:sp>
        <p:nvSpPr>
          <p:cNvPr id="3" name="Content Placeholder 2">
            <a:extLst>
              <a:ext uri="{FF2B5EF4-FFF2-40B4-BE49-F238E27FC236}">
                <a16:creationId xmlns:a16="http://schemas.microsoft.com/office/drawing/2014/main" id="{4DDCA696-AA7C-4667-AF17-4CB296276C2F}"/>
              </a:ext>
            </a:extLst>
          </p:cNvPr>
          <p:cNvSpPr>
            <a:spLocks noGrp="1"/>
          </p:cNvSpPr>
          <p:nvPr>
            <p:ph idx="1"/>
          </p:nvPr>
        </p:nvSpPr>
        <p:spPr/>
        <p:txBody>
          <a:bodyPr/>
          <a:lstStyle/>
          <a:p>
            <a:pPr marL="0" indent="0" algn="ctr">
              <a:buNone/>
            </a:pPr>
            <a:r>
              <a:rPr lang="en-US" dirty="0">
                <a:latin typeface="Calibri Light" panose="020F0302020204030204" pitchFamily="34" charset="0"/>
                <a:cs typeface="Calibri Light" panose="020F0302020204030204" pitchFamily="34" charset="0"/>
              </a:rPr>
              <a:t>Texas Workforce Solutions-Vocational Rehabilitation Services</a:t>
            </a:r>
          </a:p>
          <a:p>
            <a:pPr marL="0" indent="0" algn="ctr">
              <a:buNone/>
            </a:pPr>
            <a:r>
              <a:rPr lang="en-US" dirty="0">
                <a:latin typeface="Calibri Light" panose="020F0302020204030204" pitchFamily="34" charset="0"/>
                <a:cs typeface="Calibri Light" panose="020F0302020204030204" pitchFamily="34" charset="0"/>
              </a:rPr>
              <a:t>101 East 15th Street</a:t>
            </a:r>
          </a:p>
          <a:p>
            <a:pPr marL="0" indent="0" algn="ctr">
              <a:buNone/>
            </a:pPr>
            <a:r>
              <a:rPr lang="en-US" dirty="0">
                <a:latin typeface="Calibri Light" panose="020F0302020204030204" pitchFamily="34" charset="0"/>
                <a:cs typeface="Calibri Light" panose="020F0302020204030204" pitchFamily="34" charset="0"/>
              </a:rPr>
              <a:t>Austin, Texas 78778-0001</a:t>
            </a:r>
          </a:p>
          <a:p>
            <a:pPr marL="0" indent="0" algn="ctr">
              <a:buNone/>
            </a:pPr>
            <a:r>
              <a:rPr lang="en-US" dirty="0">
                <a:latin typeface="Calibri Light" panose="020F0302020204030204" pitchFamily="34" charset="0"/>
                <a:cs typeface="Calibri Light" panose="020F0302020204030204" pitchFamily="34" charset="0"/>
              </a:rPr>
              <a:t>800-628-5115</a:t>
            </a:r>
          </a:p>
          <a:p>
            <a:pPr marL="0" indent="0" algn="ctr">
              <a:buNone/>
            </a:pPr>
            <a:r>
              <a:rPr lang="en-US" dirty="0">
                <a:latin typeface="Calibri Light" panose="020F0302020204030204" pitchFamily="34" charset="0"/>
                <a:cs typeface="Calibri Light" panose="020F0302020204030204" pitchFamily="34" charset="0"/>
              </a:rPr>
              <a:t>Equal Opportunity Employer/Program</a:t>
            </a:r>
          </a:p>
          <a:p>
            <a:pPr marL="0" indent="0" algn="ctr">
              <a:buNone/>
            </a:pPr>
            <a:r>
              <a:rPr lang="en-US" dirty="0">
                <a:latin typeface="Calibri Light" panose="020F0302020204030204" pitchFamily="34" charset="0"/>
                <a:cs typeface="Calibri Light" panose="020F0302020204030204" pitchFamily="34" charset="0"/>
              </a:rPr>
              <a:t>Auxiliary aids and services are available upon request to individuals with disabilities.</a:t>
            </a:r>
          </a:p>
          <a:p>
            <a:pPr marL="0" indent="0" algn="ctr">
              <a:buNone/>
            </a:pPr>
            <a:r>
              <a:rPr lang="en-US" dirty="0">
                <a:latin typeface="Calibri Light" panose="020F0302020204030204" pitchFamily="34" charset="0"/>
                <a:cs typeface="Calibri Light" panose="020F0302020204030204" pitchFamily="34" charset="0"/>
              </a:rPr>
              <a:t>Relay Texas: 800-735-2989 (TTY) and 711 (Voice)</a:t>
            </a:r>
          </a:p>
          <a:p>
            <a:pPr marL="0" indent="0" algn="ctr">
              <a:buNone/>
            </a:pPr>
            <a:r>
              <a:rPr lang="en-US" dirty="0">
                <a:latin typeface="Calibri Light" panose="020F0302020204030204" pitchFamily="34" charset="0"/>
                <a:cs typeface="Calibri Light" panose="020F0302020204030204" pitchFamily="34" charset="0"/>
              </a:rPr>
              <a:t>The Texas Workforce Commission accepts calls made through any relay service provider.</a:t>
            </a:r>
          </a:p>
          <a:p>
            <a:endParaRPr lang="en-US" dirty="0"/>
          </a:p>
        </p:txBody>
      </p:sp>
    </p:spTree>
    <p:extLst>
      <p:ext uri="{BB962C8B-B14F-4D97-AF65-F5344CB8AC3E}">
        <p14:creationId xmlns:p14="http://schemas.microsoft.com/office/powerpoint/2010/main" val="2554235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310A7-1331-466A-8D37-FDE6AA92A936}"/>
              </a:ext>
            </a:extLst>
          </p:cNvPr>
          <p:cNvSpPr>
            <a:spLocks noGrp="1"/>
          </p:cNvSpPr>
          <p:nvPr>
            <p:ph type="title"/>
          </p:nvPr>
        </p:nvSpPr>
        <p:spPr/>
        <p:txBody>
          <a:bodyPr/>
          <a:lstStyle/>
          <a:p>
            <a:r>
              <a:rPr lang="en-US" b="1" dirty="0">
                <a:latin typeface="Calibri Light" panose="020F0302020204030204" pitchFamily="34" charset="0"/>
                <a:cs typeface="Calibri Light" panose="020F0302020204030204" pitchFamily="34" charset="0"/>
              </a:rPr>
              <a:t>Federal funding information</a:t>
            </a:r>
            <a:endParaRPr lang="en-US" dirty="0"/>
          </a:p>
        </p:txBody>
      </p:sp>
      <p:sp>
        <p:nvSpPr>
          <p:cNvPr id="3" name="Content Placeholder 2">
            <a:extLst>
              <a:ext uri="{FF2B5EF4-FFF2-40B4-BE49-F238E27FC236}">
                <a16:creationId xmlns:a16="http://schemas.microsoft.com/office/drawing/2014/main" id="{03BAC3DD-EFC2-40C2-BBBF-D43C7B51F02B}"/>
              </a:ext>
            </a:extLst>
          </p:cNvPr>
          <p:cNvSpPr>
            <a:spLocks noGrp="1"/>
          </p:cNvSpPr>
          <p:nvPr>
            <p:ph idx="1"/>
          </p:nvPr>
        </p:nvSpPr>
        <p:spPr/>
        <p:txBody>
          <a:bodyPr>
            <a:normAutofit fontScale="92500" lnSpcReduction="20000"/>
          </a:bodyPr>
          <a:lstStyle/>
          <a:p>
            <a:pPr>
              <a:lnSpc>
                <a:spcPct val="107000"/>
              </a:lnSpc>
              <a:spcBef>
                <a:spcPts val="0"/>
              </a:spcBef>
              <a:spcAft>
                <a:spcPts val="800"/>
              </a:spcAft>
            </a:pPr>
            <a:r>
              <a:rPr lang="en-US" sz="1800" dirty="0">
                <a:effectLst/>
                <a:latin typeface="Verdana" panose="020B0604030504040204" pitchFamily="34" charset="0"/>
                <a:ea typeface="Calibri" panose="020F0502020204030204" pitchFamily="34" charset="0"/>
                <a:cs typeface="Times New Roman" panose="02020603050405020304" pitchFamily="18" charset="0"/>
              </a:rPr>
              <a:t>These activities are financed under the TWC Federal Vocational Rehabilitation grant. For the Federal fiscal year 2023 (October 1, 2022, through September 30, 2023), TWC anticipates expending $243,212,287 in Federal Vocational Rehabilitation funds. Funds appropriated by the State pay a minimum of 21.3% of the total costs ($65,824,926) under the Vocational Rehabilitation program.  Revised May 2023.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US" sz="1800" dirty="0">
                <a:effectLst/>
                <a:latin typeface="Verdana" panose="020B0604030504040204" pitchFamily="34" charset="0"/>
                <a:ea typeface="Calibri" panose="020F0502020204030204" pitchFamily="34" charset="0"/>
                <a:cs typeface="Times New Roman" panose="02020603050405020304" pitchFamily="18" charset="0"/>
              </a:rPr>
              <a:t>For purposes of the Supported Employment program, the Vocational Rehabilitation agency receives 94.7 percent of its funding through a grant from the U.S. Department of Education. For the 2023 Federal fiscal year, the total amount of grant funds awarded are $1,482,250. The remaining 5.3 percent ($82,347) are funded by Texas State Appropriations. Revised May 2023.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Verdana" panose="020B0604030504040204" pitchFamily="34" charset="0"/>
                <a:ea typeface="Calibri" panose="020F0502020204030204" pitchFamily="34" charset="0"/>
                <a:cs typeface="Times New Roman" panose="02020603050405020304" pitchFamily="18" charset="0"/>
              </a:rPr>
              <a:t>For purposes of the Independent Living Services for Older Individuals who are Blind program, the Vocational Rehabilitation agency receives 90 percent of its funding through a grant from the U.S. Department of Education. For the 2022 Federal fiscal year, the total amount of grant funds awarded are $2,202,209. The remaining 10 percent ($244,690) are funded by Texas State Appropriations. Revised May 2023.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102443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912E4-82E0-405E-8775-727B00F28FAC}"/>
              </a:ext>
            </a:extLst>
          </p:cNvPr>
          <p:cNvSpPr>
            <a:spLocks noGrp="1"/>
          </p:cNvSpPr>
          <p:nvPr>
            <p:ph type="title"/>
          </p:nvPr>
        </p:nvSpPr>
        <p:spPr/>
        <p:txBody>
          <a:bodyPr/>
          <a:lstStyle/>
          <a:p>
            <a:r>
              <a:rPr lang="en-US" dirty="0"/>
              <a:t>Vocational rehabilitation (VR) Services</a:t>
            </a:r>
          </a:p>
        </p:txBody>
      </p:sp>
      <p:sp>
        <p:nvSpPr>
          <p:cNvPr id="3" name="Content Placeholder 2">
            <a:extLst>
              <a:ext uri="{FF2B5EF4-FFF2-40B4-BE49-F238E27FC236}">
                <a16:creationId xmlns:a16="http://schemas.microsoft.com/office/drawing/2014/main" id="{1BF2832A-2624-44B2-AED6-BD8C2ABDAD25}"/>
              </a:ext>
            </a:extLst>
          </p:cNvPr>
          <p:cNvSpPr>
            <a:spLocks noGrp="1"/>
          </p:cNvSpPr>
          <p:nvPr>
            <p:ph idx="1"/>
          </p:nvPr>
        </p:nvSpPr>
        <p:spPr>
          <a:xfrm>
            <a:off x="1069848" y="2726422"/>
            <a:ext cx="10058400" cy="3445778"/>
          </a:xfrm>
        </p:spPr>
        <p:txBody>
          <a:bodyPr/>
          <a:lstStyle/>
          <a:p>
            <a:pPr marL="0" indent="0">
              <a:buNone/>
            </a:pPr>
            <a:r>
              <a:rPr lang="en-US" dirty="0"/>
              <a:t>Purpose: to help people with disabilities obtain and maintain employment that is consistent with the strengths, interests, abilities, and aptitudes</a:t>
            </a:r>
          </a:p>
          <a:p>
            <a:r>
              <a:rPr lang="en-US" dirty="0"/>
              <a:t>VR services are eligibility-based and tailored to the individual</a:t>
            </a:r>
          </a:p>
          <a:p>
            <a:r>
              <a:rPr lang="en-US" dirty="0"/>
              <a:t>They are not intended to be emergency services</a:t>
            </a:r>
          </a:p>
          <a:p>
            <a:r>
              <a:rPr lang="en-US" dirty="0"/>
              <a:t>They are not time-limited, but are not intended to be provided long-term</a:t>
            </a:r>
          </a:p>
          <a:p>
            <a:r>
              <a:rPr lang="en-US" dirty="0"/>
              <a:t>They are arranged and provided by a Vocational Rehabilitation Counselor (VRC), with consideration for individual choice</a:t>
            </a:r>
          </a:p>
          <a:p>
            <a:endParaRPr lang="en-US" dirty="0"/>
          </a:p>
        </p:txBody>
      </p:sp>
    </p:spTree>
    <p:extLst>
      <p:ext uri="{BB962C8B-B14F-4D97-AF65-F5344CB8AC3E}">
        <p14:creationId xmlns:p14="http://schemas.microsoft.com/office/powerpoint/2010/main" val="3823493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005E4-2B27-4774-8B3B-60B8ECEB77DB}"/>
              </a:ext>
            </a:extLst>
          </p:cNvPr>
          <p:cNvSpPr>
            <a:spLocks noGrp="1"/>
          </p:cNvSpPr>
          <p:nvPr>
            <p:ph type="title"/>
          </p:nvPr>
        </p:nvSpPr>
        <p:spPr/>
        <p:txBody>
          <a:bodyPr/>
          <a:lstStyle/>
          <a:p>
            <a:r>
              <a:rPr lang="en-US" dirty="0"/>
              <a:t>Eligibility criteria</a:t>
            </a:r>
          </a:p>
        </p:txBody>
      </p:sp>
      <p:sp>
        <p:nvSpPr>
          <p:cNvPr id="3" name="Content Placeholder 2">
            <a:extLst>
              <a:ext uri="{FF2B5EF4-FFF2-40B4-BE49-F238E27FC236}">
                <a16:creationId xmlns:a16="http://schemas.microsoft.com/office/drawing/2014/main" id="{B28C7F17-9C01-4B03-B92C-93B059077478}"/>
              </a:ext>
            </a:extLst>
          </p:cNvPr>
          <p:cNvSpPr>
            <a:spLocks noGrp="1"/>
          </p:cNvSpPr>
          <p:nvPr>
            <p:ph idx="1"/>
          </p:nvPr>
        </p:nvSpPr>
        <p:spPr/>
        <p:txBody>
          <a:bodyPr/>
          <a:lstStyle/>
          <a:p>
            <a:r>
              <a:rPr lang="en-US" sz="1800" dirty="0"/>
              <a:t>The customer has a physical or mental impairment (first criterion);</a:t>
            </a:r>
          </a:p>
          <a:p>
            <a:r>
              <a:rPr lang="en-US" sz="1800" dirty="0"/>
              <a:t>The impairment constitutes or results in a substantial impediment to employment (second criterion);</a:t>
            </a:r>
          </a:p>
          <a:p>
            <a:r>
              <a:rPr lang="en-US" sz="1800" dirty="0"/>
              <a:t>The customer requires Vocational Rehabilitation (VR) services to prepare for, enter, engage in, or advance in competitive integrated employment consistent with the customer's strengths, resources, priorities, concerns, abilities, capabilities, interests, and informed choice (third criterion); and</a:t>
            </a:r>
          </a:p>
          <a:p>
            <a:r>
              <a:rPr lang="en-US" sz="1800" dirty="0"/>
              <a:t>The customer can achieve an employment outcome, unless pre-eligibility trial work experiences demonstrate by clear and convincing evidence that the customer cannot achieve an employment outcome because of the severity of the customer's disability (fourth criterion).</a:t>
            </a:r>
          </a:p>
          <a:p>
            <a:endParaRPr lang="en-US" dirty="0"/>
          </a:p>
        </p:txBody>
      </p:sp>
    </p:spTree>
    <p:extLst>
      <p:ext uri="{BB962C8B-B14F-4D97-AF65-F5344CB8AC3E}">
        <p14:creationId xmlns:p14="http://schemas.microsoft.com/office/powerpoint/2010/main" val="1433257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75EE4-DDB3-4CEF-B6C7-2302370BD251}"/>
              </a:ext>
            </a:extLst>
          </p:cNvPr>
          <p:cNvSpPr>
            <a:spLocks noGrp="1"/>
          </p:cNvSpPr>
          <p:nvPr>
            <p:ph type="title"/>
          </p:nvPr>
        </p:nvSpPr>
        <p:spPr/>
        <p:txBody>
          <a:bodyPr/>
          <a:lstStyle/>
          <a:p>
            <a:r>
              <a:rPr lang="en-US" dirty="0"/>
              <a:t>Transition services</a:t>
            </a:r>
          </a:p>
        </p:txBody>
      </p:sp>
      <p:sp>
        <p:nvSpPr>
          <p:cNvPr id="3" name="Content Placeholder 2">
            <a:extLst>
              <a:ext uri="{FF2B5EF4-FFF2-40B4-BE49-F238E27FC236}">
                <a16:creationId xmlns:a16="http://schemas.microsoft.com/office/drawing/2014/main" id="{5934686C-E211-4DB5-B346-0D225CC1170C}"/>
              </a:ext>
            </a:extLst>
          </p:cNvPr>
          <p:cNvSpPr>
            <a:spLocks noGrp="1"/>
          </p:cNvSpPr>
          <p:nvPr>
            <p:ph idx="1"/>
          </p:nvPr>
        </p:nvSpPr>
        <p:spPr>
          <a:xfrm>
            <a:off x="1069848" y="1778466"/>
            <a:ext cx="10058400" cy="4393734"/>
          </a:xfrm>
        </p:spPr>
        <p:txBody>
          <a:bodyPr>
            <a:normAutofit/>
          </a:bodyPr>
          <a:lstStyle/>
          <a:p>
            <a:pPr marL="0" indent="0">
              <a:buNone/>
            </a:pPr>
            <a:r>
              <a:rPr lang="en-US" dirty="0"/>
              <a:t>Transition services are a subset of Vocational Rehabilitation services for those individuals aged 14-22. Transition services are provided to help students with disabilities move from high school to successful work and independent living. VR provides these services to students while they are attending high school so they will be prepared when they exit. </a:t>
            </a:r>
          </a:p>
          <a:p>
            <a:pPr marL="0" indent="0">
              <a:buNone/>
            </a:pPr>
            <a:r>
              <a:rPr lang="en-US" dirty="0"/>
              <a:t>In most cases, the services provided to students with disabilities fall into one of these 5 Pre-Employment Transition Services (Pre-ETS) categories:</a:t>
            </a:r>
          </a:p>
          <a:p>
            <a:pPr marL="0" indent="0">
              <a:buNone/>
            </a:pPr>
            <a:endParaRPr lang="en-US" dirty="0"/>
          </a:p>
          <a:p>
            <a:pPr marL="548640" lvl="2" indent="0">
              <a:buNone/>
            </a:pPr>
            <a:r>
              <a:rPr lang="en-US" dirty="0"/>
              <a:t>1.  Career Exploration				4.  Job Readiness</a:t>
            </a:r>
          </a:p>
          <a:p>
            <a:pPr marL="548640" lvl="2" indent="0">
              <a:buNone/>
            </a:pPr>
            <a:r>
              <a:rPr lang="en-US" dirty="0"/>
              <a:t>2.  Work-Based Learning			5.  Self-Advocacy</a:t>
            </a:r>
          </a:p>
          <a:p>
            <a:pPr marL="548640" lvl="2" indent="0">
              <a:buNone/>
            </a:pPr>
            <a:r>
              <a:rPr lang="en-US" dirty="0"/>
              <a:t>3.  Counseling on Post-Secondary Opportunities</a:t>
            </a:r>
          </a:p>
          <a:p>
            <a:pPr marL="548640" lvl="2" indent="0">
              <a:buNone/>
            </a:pPr>
            <a:endParaRPr lang="en-US" dirty="0"/>
          </a:p>
          <a:p>
            <a:pPr marL="548640" lvl="2" indent="0">
              <a:buNone/>
            </a:pPr>
            <a:r>
              <a:rPr lang="en-US" dirty="0"/>
              <a:t>Note: Vocational Rehabilitation services continue to be available after high school, if necessary.</a:t>
            </a:r>
          </a:p>
          <a:p>
            <a:pPr marL="548640" lvl="2" indent="0">
              <a:buNone/>
            </a:pPr>
            <a:endParaRPr lang="en-US" dirty="0"/>
          </a:p>
        </p:txBody>
      </p:sp>
    </p:spTree>
    <p:extLst>
      <p:ext uri="{BB962C8B-B14F-4D97-AF65-F5344CB8AC3E}">
        <p14:creationId xmlns:p14="http://schemas.microsoft.com/office/powerpoint/2010/main" val="3092486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89AFA-DD8B-4D3C-9860-FF71E27D1E80}"/>
              </a:ext>
            </a:extLst>
          </p:cNvPr>
          <p:cNvSpPr>
            <a:spLocks noGrp="1"/>
          </p:cNvSpPr>
          <p:nvPr>
            <p:ph type="title"/>
          </p:nvPr>
        </p:nvSpPr>
        <p:spPr>
          <a:xfrm>
            <a:off x="1069848" y="484632"/>
            <a:ext cx="10058400" cy="1423109"/>
          </a:xfrm>
        </p:spPr>
        <p:txBody>
          <a:bodyPr>
            <a:normAutofit/>
          </a:bodyPr>
          <a:lstStyle/>
          <a:p>
            <a:r>
              <a:rPr lang="en-US" dirty="0"/>
              <a:t>Vocational Rehabilitation Counselors  </a:t>
            </a:r>
          </a:p>
        </p:txBody>
      </p:sp>
      <p:sp>
        <p:nvSpPr>
          <p:cNvPr id="3" name="Content Placeholder 2">
            <a:extLst>
              <a:ext uri="{FF2B5EF4-FFF2-40B4-BE49-F238E27FC236}">
                <a16:creationId xmlns:a16="http://schemas.microsoft.com/office/drawing/2014/main" id="{72B3F214-9392-4851-A5B0-2F1B771886A0}"/>
              </a:ext>
            </a:extLst>
          </p:cNvPr>
          <p:cNvSpPr>
            <a:spLocks noGrp="1"/>
          </p:cNvSpPr>
          <p:nvPr>
            <p:ph idx="1"/>
          </p:nvPr>
        </p:nvSpPr>
        <p:spPr>
          <a:xfrm>
            <a:off x="1069848" y="2093976"/>
            <a:ext cx="10058400" cy="4078223"/>
          </a:xfrm>
        </p:spPr>
        <p:txBody>
          <a:bodyPr>
            <a:normAutofit/>
          </a:bodyPr>
          <a:lstStyle/>
          <a:p>
            <a:pPr marL="0" indent="0">
              <a:buNone/>
            </a:pPr>
            <a:endParaRPr lang="en-US" b="1" dirty="0"/>
          </a:p>
          <a:p>
            <a:pPr marL="0" indent="0">
              <a:buNone/>
            </a:pPr>
            <a:r>
              <a:rPr lang="en-US" b="1" dirty="0"/>
              <a:t>Transition Vocational Rehabilitation Counselors (TVRCs):</a:t>
            </a:r>
          </a:p>
          <a:p>
            <a:r>
              <a:rPr lang="en-US" dirty="0"/>
              <a:t>Assigned to various schools and spend most of their time on school campuses.</a:t>
            </a:r>
          </a:p>
          <a:p>
            <a:pPr marL="0" indent="0">
              <a:buNone/>
            </a:pPr>
            <a:endParaRPr lang="en-US" dirty="0"/>
          </a:p>
          <a:p>
            <a:pPr marL="0" indent="0">
              <a:buNone/>
            </a:pPr>
            <a:r>
              <a:rPr lang="en-US" b="1" dirty="0"/>
              <a:t>Vocational Rehabilitation Counselors (VRCs):</a:t>
            </a:r>
          </a:p>
          <a:p>
            <a:r>
              <a:rPr lang="en-US" dirty="0"/>
              <a:t>Counselors with general caseloads and high school liaison assignments.</a:t>
            </a:r>
          </a:p>
          <a:p>
            <a:endParaRPr lang="en-US" dirty="0"/>
          </a:p>
        </p:txBody>
      </p:sp>
    </p:spTree>
    <p:extLst>
      <p:ext uri="{BB962C8B-B14F-4D97-AF65-F5344CB8AC3E}">
        <p14:creationId xmlns:p14="http://schemas.microsoft.com/office/powerpoint/2010/main" val="2682426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40401-87EF-4F8C-9822-8233078F8115}"/>
              </a:ext>
            </a:extLst>
          </p:cNvPr>
          <p:cNvSpPr>
            <a:spLocks noGrp="1"/>
          </p:cNvSpPr>
          <p:nvPr>
            <p:ph type="title"/>
          </p:nvPr>
        </p:nvSpPr>
        <p:spPr/>
        <p:txBody>
          <a:bodyPr>
            <a:normAutofit/>
          </a:bodyPr>
          <a:lstStyle/>
          <a:p>
            <a:r>
              <a:rPr lang="en-US" sz="4000" dirty="0"/>
              <a:t>Workforce Innovation and opportunity act (WIOA)</a:t>
            </a:r>
          </a:p>
        </p:txBody>
      </p:sp>
      <p:sp>
        <p:nvSpPr>
          <p:cNvPr id="3" name="Content Placeholder 2">
            <a:extLst>
              <a:ext uri="{FF2B5EF4-FFF2-40B4-BE49-F238E27FC236}">
                <a16:creationId xmlns:a16="http://schemas.microsoft.com/office/drawing/2014/main" id="{B117BD58-DC05-4C37-AD54-E942CAD8036D}"/>
              </a:ext>
            </a:extLst>
          </p:cNvPr>
          <p:cNvSpPr>
            <a:spLocks noGrp="1"/>
          </p:cNvSpPr>
          <p:nvPr>
            <p:ph idx="1"/>
          </p:nvPr>
        </p:nvSpPr>
        <p:spPr/>
        <p:txBody>
          <a:bodyPr>
            <a:normAutofit/>
          </a:bodyPr>
          <a:lstStyle/>
          <a:p>
            <a:pPr marL="0" indent="0">
              <a:buNone/>
            </a:pPr>
            <a:r>
              <a:rPr lang="en-US" sz="1800" dirty="0">
                <a:ea typeface="Calibri" panose="020F0502020204030204" pitchFamily="34" charset="0"/>
                <a:cs typeface="Times New Roman" panose="02020603050405020304" pitchFamily="18" charset="0"/>
              </a:rPr>
              <a:t>Many students with disabilities are leaving secondary school without competitive integrated employment or being enrolled in postsecondary education, and there is a need to support such students as they transition from school to postsecondary life.</a:t>
            </a:r>
            <a:r>
              <a:rPr lang="en-US" sz="1800" dirty="0">
                <a:ea typeface="Calibri" panose="020F0502020204030204" pitchFamily="34" charset="0"/>
                <a:cs typeface="Arial" panose="020B0604020202020204" pitchFamily="34" charset="0"/>
              </a:rPr>
              <a:t> WIOA emphasizes transition and youth services throughout.  </a:t>
            </a:r>
          </a:p>
          <a:p>
            <a:pPr marL="0" indent="0">
              <a:buNone/>
            </a:pPr>
            <a:endParaRPr lang="en-US" sz="1800" dirty="0">
              <a:ea typeface="Calibri" panose="020F0502020204030204" pitchFamily="34" charset="0"/>
              <a:cs typeface="Arial" panose="020B0604020202020204" pitchFamily="34" charset="0"/>
            </a:endParaRPr>
          </a:p>
          <a:p>
            <a:pPr marL="0" indent="0">
              <a:buNone/>
            </a:pPr>
            <a:r>
              <a:rPr lang="en-US" sz="1800" dirty="0"/>
              <a:t>Title IV of the Workforce Innovation and Opportunity Act (WIOA) changes in the way transition services are provided through Vocational Rehabilitation.</a:t>
            </a:r>
          </a:p>
          <a:p>
            <a:r>
              <a:rPr lang="en-US" sz="1800" dirty="0"/>
              <a:t>VR programs are required to spend 15% of their federal funding allocation on Pre-Employment Transition Services (Pre-ETS) to eligible and potentially eligible students with disabilities</a:t>
            </a:r>
          </a:p>
          <a:p>
            <a:r>
              <a:rPr lang="en-US" sz="1800" dirty="0"/>
              <a:t>Pre-ETS are intended to provide exposure to the concepts and experiences related to building skills for work and independent living and are, therefore, more effective when started early.</a:t>
            </a:r>
          </a:p>
        </p:txBody>
      </p:sp>
    </p:spTree>
    <p:extLst>
      <p:ext uri="{BB962C8B-B14F-4D97-AF65-F5344CB8AC3E}">
        <p14:creationId xmlns:p14="http://schemas.microsoft.com/office/powerpoint/2010/main" val="4049757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C77D1-2F15-4894-88E8-6BC57055328D}"/>
              </a:ext>
            </a:extLst>
          </p:cNvPr>
          <p:cNvSpPr>
            <a:spLocks noGrp="1"/>
          </p:cNvSpPr>
          <p:nvPr>
            <p:ph type="title"/>
          </p:nvPr>
        </p:nvSpPr>
        <p:spPr>
          <a:xfrm>
            <a:off x="1069848" y="484632"/>
            <a:ext cx="10058400" cy="1074453"/>
          </a:xfrm>
        </p:spPr>
        <p:txBody>
          <a:bodyPr/>
          <a:lstStyle/>
          <a:p>
            <a:r>
              <a:rPr lang="en-US" dirty="0"/>
              <a:t>Potentially eligible</a:t>
            </a:r>
          </a:p>
        </p:txBody>
      </p:sp>
      <p:sp>
        <p:nvSpPr>
          <p:cNvPr id="3" name="Content Placeholder 2">
            <a:extLst>
              <a:ext uri="{FF2B5EF4-FFF2-40B4-BE49-F238E27FC236}">
                <a16:creationId xmlns:a16="http://schemas.microsoft.com/office/drawing/2014/main" id="{0B40FF6D-B56B-4F61-8774-7A94C7FD303F}"/>
              </a:ext>
            </a:extLst>
          </p:cNvPr>
          <p:cNvSpPr>
            <a:spLocks noGrp="1"/>
          </p:cNvSpPr>
          <p:nvPr>
            <p:ph idx="1"/>
          </p:nvPr>
        </p:nvSpPr>
        <p:spPr>
          <a:xfrm>
            <a:off x="1069848" y="1710388"/>
            <a:ext cx="10058400" cy="4461812"/>
          </a:xfrm>
        </p:spPr>
        <p:txBody>
          <a:bodyPr>
            <a:normAutofit fontScale="92500"/>
          </a:bodyPr>
          <a:lstStyle/>
          <a:p>
            <a:pPr marL="0" indent="0">
              <a:buNone/>
            </a:pPr>
            <a:r>
              <a:rPr lang="en-US" dirty="0"/>
              <a:t>The Workforce Innovation and Opportunity Act (WIOA) introduced a new eligibility status, Potentially Eligible.</a:t>
            </a:r>
          </a:p>
          <a:p>
            <a:pPr marL="0" indent="0">
              <a:buNone/>
            </a:pPr>
            <a:endParaRPr lang="en-US" dirty="0"/>
          </a:p>
          <a:p>
            <a:pPr marL="0" indent="0">
              <a:buNone/>
            </a:pPr>
            <a:r>
              <a:rPr lang="en-US" dirty="0"/>
              <a:t>As a means to give access to Pre-ETS activities, some individuals will be able to participate as potentially eligible.</a:t>
            </a:r>
          </a:p>
          <a:p>
            <a:pPr marL="0" indent="0">
              <a:buNone/>
            </a:pPr>
            <a:endParaRPr lang="en-US" dirty="0"/>
          </a:p>
          <a:p>
            <a:pPr marL="174625" lvl="2" indent="-174625">
              <a:spcBef>
                <a:spcPts val="1600"/>
              </a:spcBef>
            </a:pPr>
            <a:r>
              <a:rPr lang="en-US" sz="2000" dirty="0"/>
              <a:t>Must meet the definition of student with a disability</a:t>
            </a:r>
          </a:p>
          <a:p>
            <a:pPr marL="174625" lvl="2" indent="-174625">
              <a:spcBef>
                <a:spcPts val="1600"/>
              </a:spcBef>
            </a:pPr>
            <a:endParaRPr lang="en-US" sz="2000" dirty="0"/>
          </a:p>
          <a:p>
            <a:pPr marL="174625" lvl="2" indent="-174625"/>
            <a:r>
              <a:rPr lang="en-US" sz="2000" dirty="0"/>
              <a:t>Not intended to circumvent the Vocational Rehabilitation (VR) process  - when it is realized that other services are needed, an application for services must be completed</a:t>
            </a:r>
          </a:p>
          <a:p>
            <a:pPr marL="174625" lvl="2" indent="-174625"/>
            <a:endParaRPr lang="en-US" sz="2000" dirty="0"/>
          </a:p>
          <a:p>
            <a:r>
              <a:rPr lang="en-US" dirty="0"/>
              <a:t>Services to this population are limited to Pre-Employment Transition Services</a:t>
            </a:r>
          </a:p>
        </p:txBody>
      </p:sp>
    </p:spTree>
    <p:extLst>
      <p:ext uri="{BB962C8B-B14F-4D97-AF65-F5344CB8AC3E}">
        <p14:creationId xmlns:p14="http://schemas.microsoft.com/office/powerpoint/2010/main" val="3466961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CDF5ABBE-DC1F-4233-AEFF-1AEA5D3A2888}"/>
              </a:ext>
            </a:extLst>
          </p:cNvPr>
          <p:cNvSpPr>
            <a:spLocks noGrp="1"/>
          </p:cNvSpPr>
          <p:nvPr>
            <p:ph type="title"/>
          </p:nvPr>
        </p:nvSpPr>
        <p:spPr/>
        <p:txBody>
          <a:bodyPr/>
          <a:lstStyle/>
          <a:p>
            <a:r>
              <a:rPr lang="en-US" altLang="en-US"/>
              <a:t>How to get started…</a:t>
            </a:r>
          </a:p>
        </p:txBody>
      </p:sp>
      <p:sp>
        <p:nvSpPr>
          <p:cNvPr id="19459" name="Content Placeholder 2">
            <a:extLst>
              <a:ext uri="{FF2B5EF4-FFF2-40B4-BE49-F238E27FC236}">
                <a16:creationId xmlns:a16="http://schemas.microsoft.com/office/drawing/2014/main" id="{75066112-176F-4269-9CAF-50BCB51FDA84}"/>
              </a:ext>
            </a:extLst>
          </p:cNvPr>
          <p:cNvSpPr>
            <a:spLocks noGrp="1"/>
          </p:cNvSpPr>
          <p:nvPr>
            <p:ph idx="1"/>
          </p:nvPr>
        </p:nvSpPr>
        <p:spPr>
          <a:xfrm>
            <a:off x="973123" y="2286000"/>
            <a:ext cx="10318459" cy="4419600"/>
          </a:xfrm>
        </p:spPr>
        <p:txBody>
          <a:bodyPr/>
          <a:lstStyle/>
          <a:p>
            <a:pPr marL="0" indent="0">
              <a:buNone/>
            </a:pPr>
            <a:r>
              <a:rPr lang="en-US" altLang="en-US" sz="1800" dirty="0"/>
              <a:t>Work with your assigned VR counselor to refer students for services.  If you aren’t sure who the counselor is, call your nearest Texas Workforce Solutions-Vocational Rehabilitation (TWS-VRS) office or your area’s Regional Transition Specialist (contact info on the next slide).  For a list of TWS-VRS offices, visit: </a:t>
            </a:r>
            <a:r>
              <a:rPr lang="en-US" altLang="en-US" sz="1800" dirty="0">
                <a:hlinkClick r:id="rId3"/>
              </a:rPr>
              <a:t>texasworkforce.org/offices/vr-general-services.html</a:t>
            </a:r>
            <a:endParaRPr lang="en-US" altLang="en-US" sz="1800" dirty="0"/>
          </a:p>
          <a:p>
            <a:pPr marL="0" indent="0">
              <a:buNone/>
            </a:pPr>
            <a:r>
              <a:rPr lang="en-US" altLang="en-US" sz="1800" dirty="0"/>
              <a:t>The counselor will schedule appointments at the school, in the Workforce Solutions office, or at other locations to complete the application for services.</a:t>
            </a:r>
          </a:p>
          <a:p>
            <a:pPr marL="0" indent="0">
              <a:buNone/>
            </a:pPr>
            <a:r>
              <a:rPr lang="en-US" altLang="en-US" sz="1800" dirty="0"/>
              <a:t>The counselor will discuss the VR process with students and parents, which includes determining eligibility and, if eligible, assessment and planning for services.</a:t>
            </a:r>
          </a:p>
          <a:p>
            <a:pPr marL="0" indent="0">
              <a:buNone/>
            </a:pPr>
            <a:endParaRPr lang="en-US" altLang="en-US" sz="1400" dirty="0"/>
          </a:p>
          <a:p>
            <a:pPr marL="0" indent="0">
              <a:buNone/>
            </a:pPr>
            <a:r>
              <a:rPr lang="en-US" sz="1800" dirty="0">
                <a:effectLst/>
              </a:rPr>
              <a:t>For assistance in locating a VR office for vocational rehabilitation services, please email </a:t>
            </a:r>
            <a:r>
              <a:rPr lang="en-US" sz="1800" dirty="0">
                <a:solidFill>
                  <a:srgbClr val="362D53"/>
                </a:solidFill>
                <a:effectLst/>
                <a:hlinkClick r:id="rId4"/>
              </a:rPr>
              <a:t>vr.office.locator@twc.texas.gov</a:t>
            </a:r>
            <a:r>
              <a:rPr lang="en-US" sz="1800" dirty="0">
                <a:solidFill>
                  <a:srgbClr val="362D53"/>
                </a:solidFill>
                <a:effectLst/>
              </a:rPr>
              <a:t> </a:t>
            </a:r>
            <a:r>
              <a:rPr lang="en-US" sz="1800" dirty="0">
                <a:effectLst/>
              </a:rPr>
              <a:t>or call (512) 936-6400 to be connected to VR staff.</a:t>
            </a:r>
            <a:endParaRPr lang="en-US" altLang="en-US" sz="1800" dirty="0"/>
          </a:p>
          <a:p>
            <a:pPr marL="0" indent="0">
              <a:buNone/>
            </a:pPr>
            <a:endParaRPr lang="en-US" altLang="en-US" sz="1600" dirty="0"/>
          </a:p>
          <a:p>
            <a:pPr marL="0" indent="0">
              <a:buNone/>
            </a:pPr>
            <a:endParaRPr lang="en-US" altLang="en-US" dirty="0"/>
          </a:p>
        </p:txBody>
      </p:sp>
    </p:spTree>
    <p:extLst>
      <p:ext uri="{BB962C8B-B14F-4D97-AF65-F5344CB8AC3E}">
        <p14:creationId xmlns:p14="http://schemas.microsoft.com/office/powerpoint/2010/main" val="1047439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E6194-9CD0-4BD7-BA4B-010CA47ED1A9}"/>
              </a:ext>
            </a:extLst>
          </p:cNvPr>
          <p:cNvSpPr>
            <a:spLocks noGrp="1"/>
          </p:cNvSpPr>
          <p:nvPr>
            <p:ph type="title"/>
          </p:nvPr>
        </p:nvSpPr>
        <p:spPr>
          <a:xfrm>
            <a:off x="1069848" y="484632"/>
            <a:ext cx="10058400" cy="1008608"/>
          </a:xfrm>
        </p:spPr>
        <p:txBody>
          <a:bodyPr/>
          <a:lstStyle/>
          <a:p>
            <a:r>
              <a:rPr lang="en-US" dirty="0"/>
              <a:t>Regional Transition Specialists</a:t>
            </a:r>
          </a:p>
        </p:txBody>
      </p:sp>
      <p:sp>
        <p:nvSpPr>
          <p:cNvPr id="3" name="Content Placeholder 2">
            <a:extLst>
              <a:ext uri="{FF2B5EF4-FFF2-40B4-BE49-F238E27FC236}">
                <a16:creationId xmlns:a16="http://schemas.microsoft.com/office/drawing/2014/main" id="{EC6E7997-F699-436F-8E57-972544324D8A}"/>
              </a:ext>
            </a:extLst>
          </p:cNvPr>
          <p:cNvSpPr>
            <a:spLocks noGrp="1"/>
          </p:cNvSpPr>
          <p:nvPr>
            <p:ph idx="1"/>
          </p:nvPr>
        </p:nvSpPr>
        <p:spPr>
          <a:xfrm>
            <a:off x="1069848" y="1493240"/>
            <a:ext cx="10052304" cy="5226341"/>
          </a:xfrm>
        </p:spPr>
        <p:txBody>
          <a:bodyPr>
            <a:normAutofit fontScale="92500" lnSpcReduction="20000"/>
          </a:bodyPr>
          <a:lstStyle/>
          <a:p>
            <a:pPr marL="0" indent="0">
              <a:buNone/>
            </a:pPr>
            <a:r>
              <a:rPr lang="en-US" sz="2100" b="1" dirty="0"/>
              <a:t>Region 1- West Texas			Region 2- Dallas/Fort Worth</a:t>
            </a:r>
          </a:p>
          <a:p>
            <a:pPr marL="0" indent="0">
              <a:buNone/>
            </a:pPr>
            <a:r>
              <a:rPr lang="en-US" sz="2100" dirty="0"/>
              <a:t>Andrew Castillo 		</a:t>
            </a:r>
            <a:r>
              <a:rPr lang="en-US" sz="2100" b="1" dirty="0"/>
              <a:t>		</a:t>
            </a:r>
            <a:r>
              <a:rPr lang="en-US" sz="2100" dirty="0"/>
              <a:t>Rosla Hocker 		</a:t>
            </a:r>
          </a:p>
          <a:p>
            <a:pPr marL="0" indent="0">
              <a:buNone/>
            </a:pPr>
            <a:r>
              <a:rPr lang="en-US" sz="2100" dirty="0"/>
              <a:t>915-330-9014				817-524-8536 </a:t>
            </a:r>
          </a:p>
          <a:p>
            <a:pPr marL="0" indent="0">
              <a:buNone/>
            </a:pPr>
            <a:r>
              <a:rPr lang="en-US" sz="2100" dirty="0">
                <a:solidFill>
                  <a:srgbClr val="FF9900"/>
                </a:solidFill>
                <a:hlinkClick r:id="rId2"/>
              </a:rPr>
              <a:t>Andrew.Castillo@twc.texas.gov </a:t>
            </a:r>
            <a:r>
              <a:rPr lang="en-US" sz="2100" dirty="0"/>
              <a:t>		</a:t>
            </a:r>
            <a:r>
              <a:rPr lang="en-US" sz="2100" dirty="0">
                <a:solidFill>
                  <a:srgbClr val="FF9900"/>
                </a:solidFill>
                <a:hlinkClick r:id="rId3"/>
              </a:rPr>
              <a:t>Rosla.Hocker@twc.texas.gov </a:t>
            </a:r>
            <a:r>
              <a:rPr lang="en-US" sz="2100" dirty="0"/>
              <a:t>	</a:t>
            </a:r>
          </a:p>
          <a:p>
            <a:pPr marL="0" indent="0">
              <a:buNone/>
            </a:pPr>
            <a:endParaRPr lang="en-US" sz="2100" dirty="0"/>
          </a:p>
          <a:p>
            <a:pPr marL="0" indent="0">
              <a:buNone/>
            </a:pPr>
            <a:r>
              <a:rPr lang="en-US" sz="2100" b="1" dirty="0"/>
              <a:t>Region 3- Central Texas		Region 4- East Texas  </a:t>
            </a:r>
          </a:p>
          <a:p>
            <a:pPr marL="0" indent="0">
              <a:buNone/>
            </a:pPr>
            <a:r>
              <a:rPr lang="en-US" sz="2100" dirty="0"/>
              <a:t>Vacant					Kirstin Johnson</a:t>
            </a:r>
          </a:p>
          <a:p>
            <a:pPr marL="0" indent="0">
              <a:buNone/>
            </a:pPr>
            <a:r>
              <a:rPr lang="en-US" sz="2100" dirty="0"/>
              <a:t>					903-504-9531 </a:t>
            </a:r>
          </a:p>
          <a:p>
            <a:pPr marL="0" indent="0">
              <a:buNone/>
            </a:pPr>
            <a:r>
              <a:rPr lang="en-US" sz="2100" dirty="0"/>
              <a:t>					</a:t>
            </a:r>
            <a:r>
              <a:rPr lang="en-US" sz="2100" dirty="0">
                <a:solidFill>
                  <a:srgbClr val="FF9900"/>
                </a:solidFill>
                <a:hlinkClick r:id="rId3"/>
              </a:rPr>
              <a:t> </a:t>
            </a:r>
            <a:r>
              <a:rPr lang="en-US" sz="2100" dirty="0">
                <a:solidFill>
                  <a:srgbClr val="FF9900"/>
                </a:solidFill>
                <a:hlinkClick r:id="rId4"/>
              </a:rPr>
              <a:t>Kirstin.Johnson@twc.texas.gov </a:t>
            </a:r>
            <a:endParaRPr lang="en-US" sz="2100" u="sng" dirty="0">
              <a:solidFill>
                <a:srgbClr val="FF9900"/>
              </a:solidFill>
            </a:endParaRPr>
          </a:p>
          <a:p>
            <a:pPr marL="0" indent="0">
              <a:buNone/>
            </a:pPr>
            <a:r>
              <a:rPr lang="en-US" sz="2100" dirty="0"/>
              <a:t>			 </a:t>
            </a:r>
          </a:p>
          <a:p>
            <a:pPr marL="0" indent="0">
              <a:buNone/>
            </a:pPr>
            <a:r>
              <a:rPr lang="en-US" sz="2100" b="1" dirty="0"/>
              <a:t>Region 5- Houston			Region 6- South Texas</a:t>
            </a:r>
          </a:p>
          <a:p>
            <a:pPr marL="0" indent="0">
              <a:buNone/>
            </a:pPr>
            <a:r>
              <a:rPr lang="en-US" sz="2100" dirty="0"/>
              <a:t>Janeen Gordon	</a:t>
            </a:r>
            <a:r>
              <a:rPr lang="en-US" sz="2100" b="1" dirty="0"/>
              <a:t>			</a:t>
            </a:r>
            <a:r>
              <a:rPr lang="en-US" sz="2100" dirty="0"/>
              <a:t>Rebecca Quintero</a:t>
            </a:r>
            <a:endParaRPr lang="en-US" sz="2100" b="1" dirty="0"/>
          </a:p>
          <a:p>
            <a:pPr marL="0" indent="0">
              <a:buNone/>
            </a:pPr>
            <a:r>
              <a:rPr lang="en-US" sz="2100" dirty="0"/>
              <a:t>832-840-2946				210-238-3592 	</a:t>
            </a:r>
          </a:p>
          <a:p>
            <a:pPr marL="0" indent="0">
              <a:buNone/>
            </a:pPr>
            <a:r>
              <a:rPr lang="en-US" sz="2100" dirty="0">
                <a:hlinkClick r:id="rId5"/>
              </a:rPr>
              <a:t>Janeen.Gordon@twc.texas.gov</a:t>
            </a:r>
            <a:r>
              <a:rPr lang="en-US" sz="2100" dirty="0"/>
              <a:t> 		</a:t>
            </a:r>
            <a:r>
              <a:rPr lang="en-US" sz="2100" dirty="0">
                <a:hlinkClick r:id="rId6"/>
              </a:rPr>
              <a:t>Rebecca.Quintero@twc.texas.gov</a:t>
            </a:r>
            <a:r>
              <a:rPr lang="en-US" sz="2100" dirty="0"/>
              <a:t> </a:t>
            </a:r>
            <a:endParaRPr lang="en-US" sz="2000" dirty="0"/>
          </a:p>
        </p:txBody>
      </p:sp>
    </p:spTree>
    <p:extLst>
      <p:ext uri="{BB962C8B-B14F-4D97-AF65-F5344CB8AC3E}">
        <p14:creationId xmlns:p14="http://schemas.microsoft.com/office/powerpoint/2010/main" val="34122040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10818</TotalTime>
  <Words>1494</Words>
  <Application>Microsoft Office PowerPoint</Application>
  <PresentationFormat>Widescreen</PresentationFormat>
  <Paragraphs>120</Paragraphs>
  <Slides>12</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Calibri Light</vt:lpstr>
      <vt:lpstr>Rockwell</vt:lpstr>
      <vt:lpstr>Rockwell Condensed</vt:lpstr>
      <vt:lpstr>Verdana</vt:lpstr>
      <vt:lpstr>Wingdings</vt:lpstr>
      <vt:lpstr>Wood Type</vt:lpstr>
      <vt:lpstr>Vocational Rehabilitation</vt:lpstr>
      <vt:lpstr>Vocational rehabilitation (VR) Services</vt:lpstr>
      <vt:lpstr>Eligibility criteria</vt:lpstr>
      <vt:lpstr>Transition services</vt:lpstr>
      <vt:lpstr>Vocational Rehabilitation Counselors  </vt:lpstr>
      <vt:lpstr>Workforce Innovation and opportunity act (WIOA)</vt:lpstr>
      <vt:lpstr>Potentially eligible</vt:lpstr>
      <vt:lpstr>How to get started…</vt:lpstr>
      <vt:lpstr>Regional Transition Specialists</vt:lpstr>
      <vt:lpstr>State office transition team</vt:lpstr>
      <vt:lpstr>Texas Workforce Commission   Contact information</vt:lpstr>
      <vt:lpstr>Federal funding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VR Transition Services - An Introduction</dc:title>
  <dc:creator>Wilder,Erin</dc:creator>
  <cp:lastModifiedBy>Trevino,Rose</cp:lastModifiedBy>
  <cp:revision>39</cp:revision>
  <dcterms:created xsi:type="dcterms:W3CDTF">2017-09-27T18:29:00Z</dcterms:created>
  <dcterms:modified xsi:type="dcterms:W3CDTF">2024-06-28T23:51:10Z</dcterms:modified>
</cp:coreProperties>
</file>