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8" r:id="rId4"/>
    <p:sldId id="271" r:id="rId5"/>
    <p:sldId id="259" r:id="rId6"/>
    <p:sldId id="260" r:id="rId7"/>
    <p:sldId id="261" r:id="rId8"/>
    <p:sldId id="262" r:id="rId9"/>
    <p:sldId id="272" r:id="rId10"/>
    <p:sldId id="270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1"/>
    <p:restoredTop sz="94679"/>
  </p:normalViewPr>
  <p:slideViewPr>
    <p:cSldViewPr snapToGrid="0" snapToObjects="1">
      <p:cViewPr varScale="1">
        <p:scale>
          <a:sx n="158" d="100"/>
          <a:sy n="158" d="100"/>
        </p:scale>
        <p:origin x="19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6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5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8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2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90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A9074EF-75C6-40E4-B8AE-48DDDC359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1400" y="0"/>
            <a:ext cx="1452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3018C7-4970-4022-A967-85B66E74F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76914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906706"/>
            <a:ext cx="5250742" cy="3515034"/>
          </a:xfrm>
        </p:spPr>
        <p:txBody>
          <a:bodyPr>
            <a:normAutofit/>
          </a:bodyPr>
          <a:lstStyle/>
          <a:p>
            <a:r>
              <a:rPr lang="en-US" sz="5400" dirty="0"/>
              <a:t>Advantages and Challenges of Technology for the Blind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5" y="808056"/>
            <a:ext cx="5130393" cy="2098652"/>
          </a:xfrm>
        </p:spPr>
        <p:txBody>
          <a:bodyPr anchor="t">
            <a:normAutofit/>
          </a:bodyPr>
          <a:lstStyle/>
          <a:p>
            <a:r>
              <a:rPr lang="en-US" sz="2800"/>
              <a:t>Exploring Innovations and Overcoming Barriers</a:t>
            </a:r>
          </a:p>
          <a:p>
            <a:r>
              <a:rPr lang="en-US" sz="2800"/>
              <a:t>Presented by: Harry Staley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DDCB6-CB7F-4357-B284-774DFD05F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03534" y="2366645"/>
            <a:ext cx="849742" cy="30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dirty="0"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9FB2-96CF-4BB1-E7DC-EA37093D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Success Stories.</a:t>
            </a:r>
          </a:p>
        </p:txBody>
      </p:sp>
    </p:spTree>
    <p:extLst>
      <p:ext uri="{BB962C8B-B14F-4D97-AF65-F5344CB8AC3E}">
        <p14:creationId xmlns:p14="http://schemas.microsoft.com/office/powerpoint/2010/main" val="79051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</a:t>
            </a:r>
            <a:r>
              <a:rPr dirty="0"/>
              <a:t>ey </a:t>
            </a:r>
            <a:r>
              <a:rPr lang="en-US" dirty="0"/>
              <a:t>Takeaways</a:t>
            </a:r>
            <a:r>
              <a:rPr dirty="0"/>
              <a:t>:</a:t>
            </a:r>
          </a:p>
          <a:p>
            <a:r>
              <a:rPr dirty="0"/>
              <a:t>Technology offers significant advantages but also presents challenges for the blind.</a:t>
            </a:r>
          </a:p>
          <a:p>
            <a:r>
              <a:rPr dirty="0"/>
              <a:t>Both electronic and non-electronic tools play crucial roles in improving accessibility and independence.</a:t>
            </a:r>
          </a:p>
          <a:p>
            <a:r>
              <a:rPr lang="en-US" dirty="0"/>
              <a:t>E</a:t>
            </a:r>
            <a:r>
              <a:rPr dirty="0"/>
              <a:t>xplor</a:t>
            </a:r>
            <a:r>
              <a:rPr lang="en-US" dirty="0"/>
              <a:t>e</a:t>
            </a:r>
            <a:r>
              <a:rPr dirty="0"/>
              <a:t> </a:t>
            </a:r>
            <a:r>
              <a:rPr lang="en-US" dirty="0"/>
              <a:t>new/old </a:t>
            </a:r>
            <a:r>
              <a:rPr dirty="0"/>
              <a:t>technologies</a:t>
            </a:r>
            <a:r>
              <a:rPr lang="en-US" dirty="0"/>
              <a:t>, techniques</a:t>
            </a:r>
            <a:r>
              <a:rPr dirty="0"/>
              <a:t> and aids.</a:t>
            </a:r>
          </a:p>
          <a:p>
            <a:r>
              <a:rPr dirty="0"/>
              <a:t>Advocate for increased awareness and support for assistive technology</a:t>
            </a:r>
            <a:r>
              <a:rPr lang="en-US" dirty="0"/>
              <a:t> and human centered design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BC7B-8214-7AA9-F3CB-1815A393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0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Professional Life:</a:t>
            </a:r>
          </a:p>
          <a:p>
            <a:r>
              <a:rPr lang="en-US" dirty="0"/>
              <a:t>Senior Software Engineer / Senior Data Scientist</a:t>
            </a:r>
            <a:br>
              <a:rPr lang="en-US" dirty="0"/>
            </a:br>
            <a:r>
              <a:rPr lang="en-US" dirty="0"/>
              <a:t>@ M1 Technology</a:t>
            </a:r>
          </a:p>
          <a:p>
            <a:r>
              <a:rPr lang="en-US" dirty="0"/>
              <a:t>ISC2 Certified Information Systems Security Professional (CISSP)</a:t>
            </a:r>
          </a:p>
          <a:p>
            <a:r>
              <a:rPr lang="en-US" dirty="0"/>
              <a:t>B.S. Computer Science from TAMUSA</a:t>
            </a:r>
          </a:p>
          <a:p>
            <a:r>
              <a:rPr lang="en-US" dirty="0"/>
              <a:t>Graduate Student at Georgia Institute of Technology</a:t>
            </a:r>
          </a:p>
          <a:p>
            <a:r>
              <a:rPr lang="en-US" dirty="0"/>
              <a:t>Worked on projects focusing on Big Data, security research, Mesh networked Virtual Private Networks (VPN), etc.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4C5A5C9-03D2-4BD3-8BC5-E622CA425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E6189F-A801-497D-999C-D0DF5FE6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F252CC5-559C-4D2E-A15E-2F89ADB5C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B5A4A1-B219-4707-9C52-75FF84EE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A810C49-C646-4730-A431-360DD738B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0CD88E-18F3-4C54-864F-01552CC0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AE6999-384F-4CB5-A20E-0CE379EC1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03C4634-5654-4047-B337-DA38247D2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3329D7C-2A20-451E-87B8-F846672C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B34B9FA-DD35-4EDB-A992-AE99BA5F3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76AEE45-D504-4199-B4A0-4686F575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F68B0C-103C-47FB-A1B4-66309405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C7934E-3D07-49BB-87A9-E88AEC2EF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AEC0C-2570-3B72-360E-046C7E58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90" y="5166421"/>
            <a:ext cx="6334018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1400"/>
              <a:t>16 Years in Tech</a:t>
            </a:r>
            <a:br>
              <a:rPr lang="en-US" sz="1400"/>
            </a:br>
            <a:br>
              <a:rPr lang="en-US" sz="1400"/>
            </a:br>
            <a:r>
              <a:rPr lang="en-US" sz="1400"/>
              <a:t>11-year in U.S. Army Civilian Service</a:t>
            </a:r>
            <a:br>
              <a:rPr lang="en-US" sz="1400"/>
            </a:br>
            <a:endParaRPr lang="en-US" sz="1400"/>
          </a:p>
        </p:txBody>
      </p:sp>
      <p:pic>
        <p:nvPicPr>
          <p:cNvPr id="7" name="Picture 6" descr="A couple of men sitting at a table looking at papers&#10;&#10;Description automatically generated with medium confidence">
            <a:extLst>
              <a:ext uri="{FF2B5EF4-FFF2-40B4-BE49-F238E27FC236}">
                <a16:creationId xmlns:a16="http://schemas.microsoft.com/office/drawing/2014/main" id="{039BCE5A-E252-01D3-992E-E3EA014393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596" b="-3"/>
          <a:stretch/>
        </p:blipFill>
        <p:spPr>
          <a:xfrm>
            <a:off x="1236441" y="647190"/>
            <a:ext cx="3335627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Content Placeholder 4" descr="Two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2A37E433-1264-178A-A7B0-F12361EB5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8658" r="7599" b="-4"/>
          <a:stretch/>
        </p:blipFill>
        <p:spPr>
          <a:xfrm>
            <a:off x="4706821" y="647191"/>
            <a:ext cx="3349730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932850B-10FD-428A-85AC-3ED836B4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3B0443E-4B7D-4900-94F4-58D302E88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222981-862A-4BD4-855D-B659EECE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8E33F96-A7C2-4A00-BB25-FC4275645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E432DC-4C9C-4F88-8C19-1DABB7E61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03125-9B8A-4EB5-8F69-F23AF62D1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D4A79A-71C1-4643-98F8-8F62F64E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B5232E-9FCE-4A47-9D2E-B03F3C21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44156C2-6AD8-4C90-AF41-20EC1D59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BAC7FEC-8EB5-4682-9641-D8FEAE015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22CCEA-8440-429F-861B-59120871C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3549594-8351-498D-BCC5-0B73641AE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191914-BF33-40F3-831B-81716319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B88A50-B9D5-4FA4-BFF0-2442AA68D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332124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173D6-B83E-B83A-9898-84D83585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53" y="3428998"/>
            <a:ext cx="2102103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100"/>
              <a:t>Personal Life</a:t>
            </a:r>
          </a:p>
        </p:txBody>
      </p:sp>
      <p:pic>
        <p:nvPicPr>
          <p:cNvPr id="21" name="Picture 20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592260DB-6161-0477-73D7-35DB36C247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41" r="-6" b="654"/>
          <a:stretch/>
        </p:blipFill>
        <p:spPr>
          <a:xfrm rot="5400000">
            <a:off x="5708051" y="598360"/>
            <a:ext cx="3428998" cy="2232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Content Placeholder 16" descr="A person and person posing in front of a castle&#10;&#10;Description automatically generated with medium confidence">
            <a:extLst>
              <a:ext uri="{FF2B5EF4-FFF2-40B4-BE49-F238E27FC236}">
                <a16:creationId xmlns:a16="http://schemas.microsoft.com/office/drawing/2014/main" id="{DD4909DA-CC4E-6D21-DBE5-63902B14F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890" r="2118" b="5"/>
          <a:stretch/>
        </p:blipFill>
        <p:spPr>
          <a:xfrm>
            <a:off x="4076894" y="-3726"/>
            <a:ext cx="2215957" cy="3435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6F577C1B-C664-0F4A-795D-0C63424080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07" r="5" b="5"/>
          <a:stretch/>
        </p:blipFill>
        <p:spPr>
          <a:xfrm rot="5400000">
            <a:off x="3473130" y="4028444"/>
            <a:ext cx="3435443" cy="22311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 descr="A person and a child smiling&#10;&#10;Description automatically generated with low confidence">
            <a:extLst>
              <a:ext uri="{FF2B5EF4-FFF2-40B4-BE49-F238E27FC236}">
                <a16:creationId xmlns:a16="http://schemas.microsoft.com/office/drawing/2014/main" id="{1CAF740B-6E95-276E-0573-D635BCCB61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74" r="11302" b="2"/>
          <a:stretch/>
        </p:blipFill>
        <p:spPr>
          <a:xfrm>
            <a:off x="6306411" y="3426279"/>
            <a:ext cx="2232279" cy="34319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16EB419-D48B-4665-B023-DCADCF2C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475459"/>
          </a:xfrm>
        </p:spPr>
        <p:txBody>
          <a:bodyPr>
            <a:normAutofit fontScale="90000"/>
          </a:bodyPr>
          <a:lstStyle/>
          <a:p>
            <a:r>
              <a:rPr lang="en-US" dirty="0"/>
              <a:t>High Tech Resources</a:t>
            </a:r>
            <a:br>
              <a:rPr 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51" y="1367406"/>
            <a:ext cx="6669248" cy="5083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dirty="0"/>
              <a:t>Screen readers: JAWS</a:t>
            </a:r>
            <a:r>
              <a:rPr lang="en-US" dirty="0"/>
              <a:t>, </a:t>
            </a:r>
            <a:r>
              <a:rPr dirty="0"/>
              <a:t>NVDA</a:t>
            </a:r>
            <a:r>
              <a:rPr lang="en-US" dirty="0"/>
              <a:t>, ORCA</a:t>
            </a:r>
            <a:endParaRPr dirty="0"/>
          </a:p>
          <a:p>
            <a:pPr marL="0" indent="0">
              <a:buNone/>
            </a:pPr>
            <a:r>
              <a:rPr dirty="0"/>
              <a:t>Braille displays:</a:t>
            </a:r>
          </a:p>
          <a:p>
            <a:pPr marL="0" indent="0">
              <a:buNone/>
            </a:pPr>
            <a:r>
              <a:rPr dirty="0"/>
              <a:t>Audio books: Audible and Learning Ally</a:t>
            </a:r>
          </a:p>
          <a:p>
            <a:pPr marL="0" indent="0">
              <a:buNone/>
            </a:pPr>
            <a:r>
              <a:rPr dirty="0"/>
              <a:t>Mobile Applications:</a:t>
            </a:r>
          </a:p>
          <a:p>
            <a:r>
              <a:rPr dirty="0"/>
              <a:t>Navigation and mobility apps: Seeing AI</a:t>
            </a:r>
            <a:r>
              <a:rPr lang="en-US" dirty="0"/>
              <a:t>, </a:t>
            </a:r>
            <a:r>
              <a:rPr dirty="0"/>
              <a:t>Be My Eyes</a:t>
            </a:r>
            <a:r>
              <a:rPr lang="en-US" dirty="0"/>
              <a:t>, Blind Square, Way Around, etc.</a:t>
            </a:r>
            <a:endParaRPr dirty="0"/>
          </a:p>
          <a:p>
            <a:r>
              <a:rPr dirty="0"/>
              <a:t>Educational and recreational: Voice Dream Reader and </a:t>
            </a:r>
            <a:r>
              <a:rPr dirty="0" err="1"/>
              <a:t>BrailleTouch</a:t>
            </a:r>
            <a:endParaRPr dirty="0"/>
          </a:p>
          <a:p>
            <a:pPr marL="0" indent="0">
              <a:buNone/>
            </a:pPr>
            <a:r>
              <a:rPr dirty="0"/>
              <a:t>Wearable Technology:</a:t>
            </a:r>
          </a:p>
          <a:p>
            <a:r>
              <a:rPr dirty="0"/>
              <a:t>Smart glasses: Devices like Aira and OrCam provide visual information through audio feedback.</a:t>
            </a:r>
          </a:p>
          <a:p>
            <a:r>
              <a:rPr dirty="0"/>
              <a:t>Tactile feedback devices: Devices that convert visual information into tactile feedback, enhancing spatial awareness.</a:t>
            </a:r>
          </a:p>
          <a:p>
            <a:pPr marL="0" indent="0">
              <a:buNone/>
            </a:pPr>
            <a:r>
              <a:rPr lang="en-US" dirty="0"/>
              <a:t>AI Tools: Chat GPT, Seeing AI, etc.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Low-Tech Resources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Braille</a:t>
            </a:r>
            <a:r>
              <a:rPr lang="en-US" dirty="0"/>
              <a:t>, Tactile Graphics, and Maps</a:t>
            </a:r>
            <a:r>
              <a:rPr dirty="0"/>
              <a:t>:</a:t>
            </a:r>
          </a:p>
          <a:p>
            <a:r>
              <a:rPr dirty="0"/>
              <a:t>Benefits: Aid in understanding spatial concepts and geographical locations.</a:t>
            </a:r>
          </a:p>
          <a:p>
            <a:pPr marL="0" indent="0">
              <a:buNone/>
            </a:pPr>
            <a:r>
              <a:rPr dirty="0"/>
              <a:t>Mobility:</a:t>
            </a:r>
          </a:p>
          <a:p>
            <a:r>
              <a:rPr dirty="0"/>
              <a:t>White canes: Simple yet effective tools for mobility and spatial awareness.</a:t>
            </a:r>
            <a:endParaRPr lang="en-US" dirty="0"/>
          </a:p>
          <a:p>
            <a:r>
              <a:rPr lang="en-US" dirty="0"/>
              <a:t>Mental mapping, and descriptions can assist with navigation.</a:t>
            </a:r>
          </a:p>
          <a:p>
            <a:pPr marL="0" indent="0">
              <a:buNone/>
            </a:pPr>
            <a:r>
              <a:rPr dirty="0"/>
              <a:t>M</a:t>
            </a:r>
            <a:r>
              <a:rPr lang="en-US" dirty="0"/>
              <a:t>ath and Science Tools</a:t>
            </a:r>
            <a:r>
              <a:rPr dirty="0"/>
              <a:t>:</a:t>
            </a:r>
            <a:endParaRPr lang="en-US" dirty="0"/>
          </a:p>
          <a:p>
            <a:r>
              <a:rPr lang="en-US" dirty="0"/>
              <a:t>Abacus: can serve as a means to add, subtract, multiply, and divide tactilely.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517" y="1459684"/>
            <a:ext cx="6677637" cy="5108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Cost and Accessibility:</a:t>
            </a:r>
          </a:p>
          <a:p>
            <a:r>
              <a:rPr dirty="0"/>
              <a:t>Assistive technology can be expensive, limiting access for many.</a:t>
            </a:r>
          </a:p>
          <a:p>
            <a:r>
              <a:rPr dirty="0"/>
              <a:t>There is a disparity in availability across different regions</a:t>
            </a:r>
            <a:r>
              <a:rPr lang="en-US" dirty="0"/>
              <a:t>, some technologies have limited licensing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Technical Limitations:</a:t>
            </a:r>
          </a:p>
          <a:p>
            <a:r>
              <a:rPr dirty="0"/>
              <a:t>Compatibility issues between different devices and software.</a:t>
            </a:r>
          </a:p>
          <a:p>
            <a:r>
              <a:rPr dirty="0"/>
              <a:t>Reliance on a continuous power supply and internet connectivity can be a barrier.</a:t>
            </a:r>
          </a:p>
          <a:p>
            <a:pPr marL="0" indent="0">
              <a:buNone/>
            </a:pPr>
            <a:r>
              <a:rPr dirty="0"/>
              <a:t>Learning Curve:</a:t>
            </a:r>
          </a:p>
          <a:p>
            <a:r>
              <a:rPr dirty="0"/>
              <a:t>Adapting to new technologies requires time and effort.</a:t>
            </a:r>
          </a:p>
          <a:p>
            <a:r>
              <a:rPr dirty="0"/>
              <a:t>Adequate training and support are essential for effective use.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Addressing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293" y="1459684"/>
            <a:ext cx="6820249" cy="5125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Self Advocacy  is Key to Success:</a:t>
            </a:r>
          </a:p>
          <a:p>
            <a:r>
              <a:rPr lang="en-US" dirty="0"/>
              <a:t>Build Relationships.</a:t>
            </a:r>
          </a:p>
          <a:p>
            <a:r>
              <a:rPr lang="en-US" dirty="0"/>
              <a:t>Use personal/professional networks.</a:t>
            </a:r>
          </a:p>
          <a:p>
            <a:r>
              <a:rPr lang="en-US" dirty="0"/>
              <a:t>Be well prepared to discuss your individual capabilities and needs.</a:t>
            </a:r>
          </a:p>
          <a:p>
            <a:r>
              <a:rPr lang="en-US" dirty="0"/>
              <a:t>Don’t be afraid to fail, but being well prepared, can raise tip the odds in your favor..</a:t>
            </a:r>
          </a:p>
          <a:p>
            <a:pPr marL="0" indent="0">
              <a:buNone/>
            </a:pPr>
            <a:r>
              <a:rPr dirty="0"/>
              <a:t>Affordability Initiatives:</a:t>
            </a:r>
          </a:p>
          <a:p>
            <a:r>
              <a:rPr dirty="0"/>
              <a:t>Government and NGO programs </a:t>
            </a:r>
            <a:r>
              <a:rPr lang="en-US" dirty="0"/>
              <a:t>may offer</a:t>
            </a:r>
            <a:r>
              <a:rPr dirty="0"/>
              <a:t> subsidies and funding.</a:t>
            </a:r>
          </a:p>
          <a:p>
            <a:r>
              <a:rPr dirty="0"/>
              <a:t>Community support and crowdfunding can also provide financial assistance.</a:t>
            </a:r>
          </a:p>
          <a:p>
            <a:pPr marL="0" indent="0">
              <a:buNone/>
            </a:pPr>
            <a:r>
              <a:rPr dirty="0"/>
              <a:t>Improving Accessibility:</a:t>
            </a:r>
          </a:p>
          <a:p>
            <a:r>
              <a:rPr dirty="0"/>
              <a:t>Developing user-friendly and compatible devices through inclusive design.</a:t>
            </a:r>
            <a:endParaRPr lang="en-US" dirty="0"/>
          </a:p>
          <a:p>
            <a:r>
              <a:rPr lang="en-US" dirty="0"/>
              <a:t>Adherence to standards such as W3CAG AA, and AAA, Section 508, etc. help, but are not the same as accessible.</a:t>
            </a:r>
          </a:p>
          <a:p>
            <a:r>
              <a:rPr lang="en-US" dirty="0"/>
              <a:t>Security and Accessibility are of EQUAL importance, Baked in, NOT bolted on.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8C76-F976-67F9-1F4A-21E76FFD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Challenges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D4D9-0E11-F558-3D41-2CD55BED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795" y="1468073"/>
            <a:ext cx="6820250" cy="49746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Educational and Support:</a:t>
            </a:r>
          </a:p>
          <a:p>
            <a:r>
              <a:rPr lang="en-US" dirty="0"/>
              <a:t>Training programs for users and educators help in adapting to new technologies:</a:t>
            </a:r>
          </a:p>
          <a:p>
            <a:pPr lvl="1"/>
            <a:r>
              <a:rPr lang="en-US" dirty="0"/>
              <a:t>Louisiana/Colorado Center for the Blind</a:t>
            </a:r>
          </a:p>
          <a:p>
            <a:pPr lvl="1"/>
            <a:r>
              <a:rPr lang="en-US" dirty="0"/>
              <a:t>Vibrant Works</a:t>
            </a:r>
          </a:p>
          <a:p>
            <a:pPr lvl="1"/>
            <a:r>
              <a:rPr lang="en-US" dirty="0"/>
              <a:t>TWC</a:t>
            </a:r>
          </a:p>
          <a:p>
            <a:r>
              <a:rPr lang="en-US" dirty="0"/>
              <a:t>Peer networks and resources provide ongoing assistance.</a:t>
            </a:r>
          </a:p>
          <a:p>
            <a:pPr lvl="1"/>
            <a:r>
              <a:rPr lang="en-US" dirty="0"/>
              <a:t>National Federation of the Blind</a:t>
            </a:r>
          </a:p>
          <a:p>
            <a:pPr lvl="1"/>
            <a:r>
              <a:rPr lang="en-US" dirty="0" err="1"/>
              <a:t>Ibug</a:t>
            </a:r>
            <a:endParaRPr lang="en-US" dirty="0"/>
          </a:p>
          <a:p>
            <a:r>
              <a:rPr lang="en-US" dirty="0"/>
              <a:t>Mentoring!</a:t>
            </a:r>
          </a:p>
        </p:txBody>
      </p:sp>
    </p:spTree>
    <p:extLst>
      <p:ext uri="{BB962C8B-B14F-4D97-AF65-F5344CB8AC3E}">
        <p14:creationId xmlns:p14="http://schemas.microsoft.com/office/powerpoint/2010/main" val="419548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{9EA6CE71-9096-B240-8038-B9BB8E8E365A}tf16401378</Template>
  <TotalTime>15801</TotalTime>
  <Words>586</Words>
  <Application>Microsoft Macintosh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MS Shell Dlg 2</vt:lpstr>
      <vt:lpstr>Wingdings</vt:lpstr>
      <vt:lpstr>Wingdings 3</vt:lpstr>
      <vt:lpstr>Madison</vt:lpstr>
      <vt:lpstr>Advantages and Challenges of Technology for the Blind</vt:lpstr>
      <vt:lpstr>About Me:</vt:lpstr>
      <vt:lpstr>16 Years in Tech  11-year in U.S. Army Civilian Service </vt:lpstr>
      <vt:lpstr>Personal Life</vt:lpstr>
      <vt:lpstr>High Tech Resources </vt:lpstr>
      <vt:lpstr>Low-Tech Resources</vt:lpstr>
      <vt:lpstr>Challenges</vt:lpstr>
      <vt:lpstr>Addressing the Challenges</vt:lpstr>
      <vt:lpstr>Addressing the Challenges (Cont.)</vt:lpstr>
      <vt:lpstr>Success Stories.</vt:lpstr>
      <vt:lpstr>Conclusion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Harry Staley</cp:lastModifiedBy>
  <cp:revision>5</cp:revision>
  <dcterms:created xsi:type="dcterms:W3CDTF">2013-01-27T09:14:16Z</dcterms:created>
  <dcterms:modified xsi:type="dcterms:W3CDTF">2024-06-29T11:19:17Z</dcterms:modified>
  <cp:category/>
</cp:coreProperties>
</file>